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sldIdLst>
    <p:sldId id="256" r:id="rId2"/>
    <p:sldId id="258" r:id="rId3"/>
    <p:sldId id="259" r:id="rId4"/>
    <p:sldId id="270" r:id="rId5"/>
    <p:sldId id="261" r:id="rId6"/>
    <p:sldId id="260" r:id="rId7"/>
    <p:sldId id="262" r:id="rId8"/>
    <p:sldId id="263" r:id="rId9"/>
    <p:sldId id="271" r:id="rId10"/>
    <p:sldId id="264" r:id="rId11"/>
    <p:sldId id="265" r:id="rId12"/>
    <p:sldId id="266" r:id="rId13"/>
    <p:sldId id="267" r:id="rId14"/>
    <p:sldId id="268" r:id="rId15"/>
    <p:sldId id="269"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y" initials="d" lastIdx="2" clrIdx="0">
    <p:extLst>
      <p:ext uri="{19B8F6BF-5375-455C-9EA6-DF929625EA0E}">
        <p15:presenceInfo xmlns:p15="http://schemas.microsoft.com/office/powerpoint/2012/main" userId="denn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33AB5591-BE4C-4F5D-A3B8-BB9AFDCD3531}" type="datetimeFigureOut">
              <a:rPr lang="zh-CN" altLang="en-US" smtClean="0"/>
              <a:t>2017/8/29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71B3EB-CEB7-4FFC-9557-46E35F8CD21F}" type="slidenum">
              <a:rPr lang="zh-CN" altLang="en-US" smtClean="0"/>
              <a:t>‹#›</a:t>
            </a:fld>
            <a:endParaRPr lang="zh-CN" altLang="en-US"/>
          </a:p>
        </p:txBody>
      </p:sp>
    </p:spTree>
    <p:extLst>
      <p:ext uri="{BB962C8B-B14F-4D97-AF65-F5344CB8AC3E}">
        <p14:creationId xmlns:p14="http://schemas.microsoft.com/office/powerpoint/2010/main" val="2966366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3AB5591-BE4C-4F5D-A3B8-BB9AFDCD3531}" type="datetimeFigureOut">
              <a:rPr lang="zh-CN" altLang="en-US" smtClean="0"/>
              <a:t>2017/8/29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71B3EB-CEB7-4FFC-9557-46E35F8CD21F}" type="slidenum">
              <a:rPr lang="zh-CN" altLang="en-US" smtClean="0"/>
              <a:t>‹#›</a:t>
            </a:fld>
            <a:endParaRPr lang="zh-CN" altLang="en-US"/>
          </a:p>
        </p:txBody>
      </p:sp>
    </p:spTree>
    <p:extLst>
      <p:ext uri="{BB962C8B-B14F-4D97-AF65-F5344CB8AC3E}">
        <p14:creationId xmlns:p14="http://schemas.microsoft.com/office/powerpoint/2010/main" val="240310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CN" altLang="en-US" smtClean="0"/>
              <a:t>单击此处编辑母版标题样式</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33AB5591-BE4C-4F5D-A3B8-BB9AFDCD3531}" type="datetimeFigureOut">
              <a:rPr lang="zh-CN" altLang="en-US" smtClean="0"/>
              <a:t>2017/8/29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71B3EB-CEB7-4FFC-9557-46E35F8CD21F}" type="slidenum">
              <a:rPr lang="zh-CN" altLang="en-US" smtClean="0"/>
              <a:t>‹#›</a:t>
            </a:fld>
            <a:endParaRPr lang="zh-CN" altLang="en-US"/>
          </a:p>
        </p:txBody>
      </p:sp>
    </p:spTree>
    <p:extLst>
      <p:ext uri="{BB962C8B-B14F-4D97-AF65-F5344CB8AC3E}">
        <p14:creationId xmlns:p14="http://schemas.microsoft.com/office/powerpoint/2010/main" val="944413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CN" altLang="en-US" smtClean="0"/>
              <a:t>单击此处编辑母版标题样式</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smtClean="0"/>
              <a:t>单击此处编辑母版文本样式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33AB5591-BE4C-4F5D-A3B8-BB9AFDCD3531}" type="datetimeFigureOut">
              <a:rPr lang="zh-CN" altLang="en-US" smtClean="0"/>
              <a:t>2017/8/29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71B3EB-CEB7-4FFC-9557-46E35F8CD21F}" type="slidenum">
              <a:rPr lang="zh-CN" altLang="en-US" smtClean="0"/>
              <a:t>‹#›</a:t>
            </a:fld>
            <a:endParaRPr lang="zh-CN" alt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078537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33AB5591-BE4C-4F5D-A3B8-BB9AFDCD3531}" type="datetimeFigureOut">
              <a:rPr lang="zh-CN" altLang="en-US" smtClean="0"/>
              <a:t>2017/8/29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71B3EB-CEB7-4FFC-9557-46E35F8CD21F}" type="slidenum">
              <a:rPr lang="zh-CN" altLang="en-US" smtClean="0"/>
              <a:t>‹#›</a:t>
            </a:fld>
            <a:endParaRPr lang="zh-CN" altLang="en-US"/>
          </a:p>
        </p:txBody>
      </p:sp>
    </p:spTree>
    <p:extLst>
      <p:ext uri="{BB962C8B-B14F-4D97-AF65-F5344CB8AC3E}">
        <p14:creationId xmlns:p14="http://schemas.microsoft.com/office/powerpoint/2010/main" val="5186842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3AB5591-BE4C-4F5D-A3B8-BB9AFDCD3531}" type="datetimeFigureOut">
              <a:rPr lang="zh-CN" altLang="en-US" smtClean="0"/>
              <a:t>2017/8/29</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71B3EB-CEB7-4FFC-9557-46E35F8CD21F}" type="slidenum">
              <a:rPr lang="zh-CN" altLang="en-US" smtClean="0"/>
              <a:t>‹#›</a:t>
            </a:fld>
            <a:endParaRPr lang="zh-CN" altLang="en-US"/>
          </a:p>
        </p:txBody>
      </p:sp>
    </p:spTree>
    <p:extLst>
      <p:ext uri="{BB962C8B-B14F-4D97-AF65-F5344CB8AC3E}">
        <p14:creationId xmlns:p14="http://schemas.microsoft.com/office/powerpoint/2010/main" val="2512445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3AB5591-BE4C-4F5D-A3B8-BB9AFDCD3531}" type="datetimeFigureOut">
              <a:rPr lang="zh-CN" altLang="en-US" smtClean="0"/>
              <a:t>2017/8/29</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71B3EB-CEB7-4FFC-9557-46E35F8CD21F}" type="slidenum">
              <a:rPr lang="zh-CN" altLang="en-US" smtClean="0"/>
              <a:t>‹#›</a:t>
            </a:fld>
            <a:endParaRPr lang="zh-CN" altLang="en-US"/>
          </a:p>
        </p:txBody>
      </p:sp>
    </p:spTree>
    <p:extLst>
      <p:ext uri="{BB962C8B-B14F-4D97-AF65-F5344CB8AC3E}">
        <p14:creationId xmlns:p14="http://schemas.microsoft.com/office/powerpoint/2010/main" val="3131701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3AB5591-BE4C-4F5D-A3B8-BB9AFDCD3531}" type="datetimeFigureOut">
              <a:rPr lang="zh-CN" altLang="en-US" smtClean="0"/>
              <a:t>2017/8/29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71B3EB-CEB7-4FFC-9557-46E35F8CD21F}" type="slidenum">
              <a:rPr lang="zh-CN" altLang="en-US" smtClean="0"/>
              <a:t>‹#›</a:t>
            </a:fld>
            <a:endParaRPr lang="zh-CN" altLang="en-US"/>
          </a:p>
        </p:txBody>
      </p:sp>
    </p:spTree>
    <p:extLst>
      <p:ext uri="{BB962C8B-B14F-4D97-AF65-F5344CB8AC3E}">
        <p14:creationId xmlns:p14="http://schemas.microsoft.com/office/powerpoint/2010/main" val="34405854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3AB5591-BE4C-4F5D-A3B8-BB9AFDCD3531}" type="datetimeFigureOut">
              <a:rPr lang="zh-CN" altLang="en-US" smtClean="0"/>
              <a:t>2017/8/29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71B3EB-CEB7-4FFC-9557-46E35F8CD21F}" type="slidenum">
              <a:rPr lang="zh-CN" altLang="en-US" smtClean="0"/>
              <a:t>‹#›</a:t>
            </a:fld>
            <a:endParaRPr lang="zh-CN" altLang="en-US"/>
          </a:p>
        </p:txBody>
      </p:sp>
    </p:spTree>
    <p:extLst>
      <p:ext uri="{BB962C8B-B14F-4D97-AF65-F5344CB8AC3E}">
        <p14:creationId xmlns:p14="http://schemas.microsoft.com/office/powerpoint/2010/main" val="4164736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p>
            <a:fld id="{33AB5591-BE4C-4F5D-A3B8-BB9AFDCD3531}" type="datetimeFigureOut">
              <a:rPr lang="zh-CN" altLang="en-US" smtClean="0"/>
              <a:t>2017/8/29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71B3EB-CEB7-4FFC-9557-46E35F8CD21F}" type="slidenum">
              <a:rPr lang="zh-CN" altLang="en-US" smtClean="0"/>
              <a:t>‹#›</a:t>
            </a:fld>
            <a:endParaRPr lang="zh-CN" altLang="en-US"/>
          </a:p>
        </p:txBody>
      </p:sp>
    </p:spTree>
    <p:extLst>
      <p:ext uri="{BB962C8B-B14F-4D97-AF65-F5344CB8AC3E}">
        <p14:creationId xmlns:p14="http://schemas.microsoft.com/office/powerpoint/2010/main" val="23806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33AB5591-BE4C-4F5D-A3B8-BB9AFDCD3531}" type="datetimeFigureOut">
              <a:rPr lang="zh-CN" altLang="en-US" smtClean="0"/>
              <a:t>2017/8/29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71B3EB-CEB7-4FFC-9557-46E35F8CD21F}" type="slidenum">
              <a:rPr lang="zh-CN" altLang="en-US" smtClean="0"/>
              <a:t>‹#›</a:t>
            </a:fld>
            <a:endParaRPr lang="zh-CN" altLang="en-US"/>
          </a:p>
        </p:txBody>
      </p:sp>
    </p:spTree>
    <p:extLst>
      <p:ext uri="{BB962C8B-B14F-4D97-AF65-F5344CB8AC3E}">
        <p14:creationId xmlns:p14="http://schemas.microsoft.com/office/powerpoint/2010/main" val="2120662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33AB5591-BE4C-4F5D-A3B8-BB9AFDCD3531}" type="datetimeFigureOut">
              <a:rPr lang="zh-CN" altLang="en-US" smtClean="0"/>
              <a:t>2017/8/29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71B3EB-CEB7-4FFC-9557-46E35F8CD21F}" type="slidenum">
              <a:rPr lang="zh-CN" altLang="en-US" smtClean="0"/>
              <a:t>‹#›</a:t>
            </a:fld>
            <a:endParaRPr lang="zh-CN" altLang="en-US"/>
          </a:p>
        </p:txBody>
      </p:sp>
    </p:spTree>
    <p:extLst>
      <p:ext uri="{BB962C8B-B14F-4D97-AF65-F5344CB8AC3E}">
        <p14:creationId xmlns:p14="http://schemas.microsoft.com/office/powerpoint/2010/main" val="1132847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33AB5591-BE4C-4F5D-A3B8-BB9AFDCD3531}" type="datetimeFigureOut">
              <a:rPr lang="zh-CN" altLang="en-US" smtClean="0"/>
              <a:t>2017/8/29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E71B3EB-CEB7-4FFC-9557-46E35F8CD21F}" type="slidenum">
              <a:rPr lang="zh-CN" altLang="en-US" smtClean="0"/>
              <a:t>‹#›</a:t>
            </a:fld>
            <a:endParaRPr lang="zh-CN" altLang="en-US"/>
          </a:p>
        </p:txBody>
      </p:sp>
    </p:spTree>
    <p:extLst>
      <p:ext uri="{BB962C8B-B14F-4D97-AF65-F5344CB8AC3E}">
        <p14:creationId xmlns:p14="http://schemas.microsoft.com/office/powerpoint/2010/main" val="74898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7" name="Date Placeholder 2"/>
          <p:cNvSpPr>
            <a:spLocks noGrp="1"/>
          </p:cNvSpPr>
          <p:nvPr>
            <p:ph type="dt" sz="half" idx="10"/>
          </p:nvPr>
        </p:nvSpPr>
        <p:spPr/>
        <p:txBody>
          <a:bodyPr/>
          <a:lstStyle/>
          <a:p>
            <a:fld id="{33AB5591-BE4C-4F5D-A3B8-BB9AFDCD3531}" type="datetimeFigureOut">
              <a:rPr lang="zh-CN" altLang="en-US" smtClean="0"/>
              <a:t>2017/8/29</a:t>
            </a:fld>
            <a:endParaRPr lang="zh-CN" altLang="en-US"/>
          </a:p>
        </p:txBody>
      </p:sp>
      <p:sp>
        <p:nvSpPr>
          <p:cNvPr id="5" name="Footer Placeholder 3"/>
          <p:cNvSpPr>
            <a:spLocks noGrp="1"/>
          </p:cNvSpPr>
          <p:nvPr>
            <p:ph type="ftr" sz="quarter" idx="11"/>
          </p:nvPr>
        </p:nvSpPr>
        <p:spPr/>
        <p:txBody>
          <a:bodyPr/>
          <a:lstStyle/>
          <a:p>
            <a:endParaRPr lang="zh-CN" altLang="en-US"/>
          </a:p>
        </p:txBody>
      </p:sp>
      <p:sp>
        <p:nvSpPr>
          <p:cNvPr id="6" name="Slide Number Placeholder 4"/>
          <p:cNvSpPr>
            <a:spLocks noGrp="1"/>
          </p:cNvSpPr>
          <p:nvPr>
            <p:ph type="sldNum" sz="quarter" idx="12"/>
          </p:nvPr>
        </p:nvSpPr>
        <p:spPr/>
        <p:txBody>
          <a:bodyPr/>
          <a:lstStyle/>
          <a:p>
            <a:fld id="{7E71B3EB-CEB7-4FFC-9557-46E35F8CD21F}" type="slidenum">
              <a:rPr lang="zh-CN" altLang="en-US" smtClean="0"/>
              <a:t>‹#›</a:t>
            </a:fld>
            <a:endParaRPr lang="zh-CN" altLang="en-US"/>
          </a:p>
        </p:txBody>
      </p:sp>
    </p:spTree>
    <p:extLst>
      <p:ext uri="{BB962C8B-B14F-4D97-AF65-F5344CB8AC3E}">
        <p14:creationId xmlns:p14="http://schemas.microsoft.com/office/powerpoint/2010/main" val="1790346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3AB5591-BE4C-4F5D-A3B8-BB9AFDCD3531}" type="datetimeFigureOut">
              <a:rPr lang="zh-CN" altLang="en-US" smtClean="0"/>
              <a:t>2017/8/29</a:t>
            </a:fld>
            <a:endParaRPr lang="zh-CN" altLang="en-US"/>
          </a:p>
        </p:txBody>
      </p:sp>
      <p:sp>
        <p:nvSpPr>
          <p:cNvPr id="5" name="Footer Placeholder 2"/>
          <p:cNvSpPr>
            <a:spLocks noGrp="1"/>
          </p:cNvSpPr>
          <p:nvPr>
            <p:ph type="ftr" sz="quarter" idx="11"/>
          </p:nvPr>
        </p:nvSpPr>
        <p:spPr/>
        <p:txBody>
          <a:bodyPr/>
          <a:lstStyle/>
          <a:p>
            <a:endParaRPr lang="zh-CN" altLang="en-US"/>
          </a:p>
        </p:txBody>
      </p:sp>
      <p:sp>
        <p:nvSpPr>
          <p:cNvPr id="6" name="Slide Number Placeholder 3"/>
          <p:cNvSpPr>
            <a:spLocks noGrp="1"/>
          </p:cNvSpPr>
          <p:nvPr>
            <p:ph type="sldNum" sz="quarter" idx="12"/>
          </p:nvPr>
        </p:nvSpPr>
        <p:spPr/>
        <p:txBody>
          <a:bodyPr/>
          <a:lstStyle/>
          <a:p>
            <a:fld id="{7E71B3EB-CEB7-4FFC-9557-46E35F8CD21F}" type="slidenum">
              <a:rPr lang="zh-CN" altLang="en-US" smtClean="0"/>
              <a:t>‹#›</a:t>
            </a:fld>
            <a:endParaRPr lang="zh-CN" altLang="en-US"/>
          </a:p>
        </p:txBody>
      </p:sp>
    </p:spTree>
    <p:extLst>
      <p:ext uri="{BB962C8B-B14F-4D97-AF65-F5344CB8AC3E}">
        <p14:creationId xmlns:p14="http://schemas.microsoft.com/office/powerpoint/2010/main" val="3938870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7" name="Date Placeholder 4"/>
          <p:cNvSpPr>
            <a:spLocks noGrp="1"/>
          </p:cNvSpPr>
          <p:nvPr>
            <p:ph type="dt" sz="half" idx="10"/>
          </p:nvPr>
        </p:nvSpPr>
        <p:spPr/>
        <p:txBody>
          <a:bodyPr/>
          <a:lstStyle/>
          <a:p>
            <a:fld id="{33AB5591-BE4C-4F5D-A3B8-BB9AFDCD3531}" type="datetimeFigureOut">
              <a:rPr lang="zh-CN" altLang="en-US" smtClean="0"/>
              <a:t>2017/8/29</a:t>
            </a:fld>
            <a:endParaRPr lang="zh-CN" altLang="en-US"/>
          </a:p>
        </p:txBody>
      </p:sp>
      <p:sp>
        <p:nvSpPr>
          <p:cNvPr id="5" name="Footer Placeholder 5"/>
          <p:cNvSpPr>
            <a:spLocks noGrp="1"/>
          </p:cNvSpPr>
          <p:nvPr>
            <p:ph type="ftr" sz="quarter" idx="11"/>
          </p:nvPr>
        </p:nvSpPr>
        <p:spPr/>
        <p:txBody>
          <a:bodyPr/>
          <a:lstStyle/>
          <a:p>
            <a:endParaRPr lang="zh-CN" altLang="en-US"/>
          </a:p>
        </p:txBody>
      </p:sp>
      <p:sp>
        <p:nvSpPr>
          <p:cNvPr id="6" name="Slide Number Placeholder 6"/>
          <p:cNvSpPr>
            <a:spLocks noGrp="1"/>
          </p:cNvSpPr>
          <p:nvPr>
            <p:ph type="sldNum" sz="quarter" idx="12"/>
          </p:nvPr>
        </p:nvSpPr>
        <p:spPr/>
        <p:txBody>
          <a:bodyPr/>
          <a:lstStyle/>
          <a:p>
            <a:fld id="{7E71B3EB-CEB7-4FFC-9557-46E35F8CD21F}" type="slidenum">
              <a:rPr lang="zh-CN" altLang="en-US" smtClean="0"/>
              <a:t>‹#›</a:t>
            </a:fld>
            <a:endParaRPr lang="zh-CN" altLang="en-US"/>
          </a:p>
        </p:txBody>
      </p:sp>
    </p:spTree>
    <p:extLst>
      <p:ext uri="{BB962C8B-B14F-4D97-AF65-F5344CB8AC3E}">
        <p14:creationId xmlns:p14="http://schemas.microsoft.com/office/powerpoint/2010/main" val="2124768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3AB5591-BE4C-4F5D-A3B8-BB9AFDCD3531}" type="datetimeFigureOut">
              <a:rPr lang="zh-CN" altLang="en-US" smtClean="0"/>
              <a:t>2017/8/29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71B3EB-CEB7-4FFC-9557-46E35F8CD21F}" type="slidenum">
              <a:rPr lang="zh-CN" altLang="en-US" smtClean="0"/>
              <a:t>‹#›</a:t>
            </a:fld>
            <a:endParaRPr lang="zh-CN" altLang="en-US"/>
          </a:p>
        </p:txBody>
      </p:sp>
    </p:spTree>
    <p:extLst>
      <p:ext uri="{BB962C8B-B14F-4D97-AF65-F5344CB8AC3E}">
        <p14:creationId xmlns:p14="http://schemas.microsoft.com/office/powerpoint/2010/main" val="959924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3AB5591-BE4C-4F5D-A3B8-BB9AFDCD3531}" type="datetimeFigureOut">
              <a:rPr lang="zh-CN" altLang="en-US" smtClean="0"/>
              <a:t>2017/8/29</a:t>
            </a:fld>
            <a:endParaRPr lang="zh-CN" alt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zh-CN" alt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E71B3EB-CEB7-4FFC-9557-46E35F8CD21F}" type="slidenum">
              <a:rPr lang="zh-CN" altLang="en-US" smtClean="0"/>
              <a:t>‹#›</a:t>
            </a:fld>
            <a:endParaRPr lang="zh-CN" altLang="en-US"/>
          </a:p>
        </p:txBody>
      </p:sp>
    </p:spTree>
    <p:extLst>
      <p:ext uri="{BB962C8B-B14F-4D97-AF65-F5344CB8AC3E}">
        <p14:creationId xmlns:p14="http://schemas.microsoft.com/office/powerpoint/2010/main" val="2765018789"/>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73487" y="1447800"/>
            <a:ext cx="10522040" cy="3329581"/>
          </a:xfrm>
        </p:spPr>
        <p:txBody>
          <a:bodyPr anchor="t"/>
          <a:lstStyle/>
          <a:p>
            <a:pPr algn="ctr"/>
            <a:r>
              <a:rPr lang="zh-CN" altLang="en-US" dirty="0"/>
              <a:t>组件创建和装配课程作业</a:t>
            </a:r>
            <a:r>
              <a:rPr lang="en-US" altLang="zh-CN" dirty="0"/>
              <a:t/>
            </a:r>
            <a:br>
              <a:rPr lang="en-US" altLang="zh-CN" dirty="0"/>
            </a:br>
            <a:r>
              <a:rPr lang="en-US" altLang="zh-CN" dirty="0" smtClean="0"/>
              <a:t/>
            </a:r>
            <a:br>
              <a:rPr lang="en-US" altLang="zh-CN" dirty="0" smtClean="0"/>
            </a:br>
            <a:r>
              <a:rPr lang="zh-CN" altLang="en-US" sz="5400" dirty="0" smtClean="0"/>
              <a:t>张奎</a:t>
            </a:r>
            <a:endParaRPr lang="zh-CN" altLang="en-US" sz="5400" dirty="0"/>
          </a:p>
        </p:txBody>
      </p:sp>
      <p:sp>
        <p:nvSpPr>
          <p:cNvPr id="3" name="副标题 2"/>
          <p:cNvSpPr>
            <a:spLocks noGrp="1"/>
          </p:cNvSpPr>
          <p:nvPr>
            <p:ph type="subTitle" idx="1"/>
          </p:nvPr>
        </p:nvSpPr>
        <p:spPr>
          <a:xfrm>
            <a:off x="1154955" y="3915961"/>
            <a:ext cx="8825658" cy="861420"/>
          </a:xfrm>
        </p:spPr>
        <p:txBody>
          <a:bodyPr/>
          <a:lstStyle/>
          <a:p>
            <a:endParaRPr lang="zh-CN" altLang="en-US" dirty="0"/>
          </a:p>
        </p:txBody>
      </p:sp>
    </p:spTree>
    <p:extLst>
      <p:ext uri="{BB962C8B-B14F-4D97-AF65-F5344CB8AC3E}">
        <p14:creationId xmlns:p14="http://schemas.microsoft.com/office/powerpoint/2010/main" val="18711724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通用泛型</a:t>
            </a:r>
            <a:r>
              <a:rPr lang="en-US" altLang="zh-CN" dirty="0" smtClean="0"/>
              <a:t>DAO</a:t>
            </a:r>
            <a:r>
              <a:rPr lang="zh-CN" altLang="en-US" dirty="0" smtClean="0"/>
              <a:t>和</a:t>
            </a:r>
            <a:r>
              <a:rPr lang="en-US" altLang="zh-CN" dirty="0" smtClean="0"/>
              <a:t>Service</a:t>
            </a:r>
            <a:r>
              <a:rPr lang="zh-CN" altLang="en-US" dirty="0" smtClean="0"/>
              <a:t>设计</a:t>
            </a:r>
            <a:endParaRPr lang="zh-CN" altLang="en-US" dirty="0"/>
          </a:p>
        </p:txBody>
      </p:sp>
      <p:sp>
        <p:nvSpPr>
          <p:cNvPr id="3" name="内容占位符 2"/>
          <p:cNvSpPr>
            <a:spLocks noGrp="1"/>
          </p:cNvSpPr>
          <p:nvPr>
            <p:ph idx="1"/>
          </p:nvPr>
        </p:nvSpPr>
        <p:spPr>
          <a:xfrm>
            <a:off x="749142" y="1589278"/>
            <a:ext cx="8946541" cy="4195481"/>
          </a:xfrm>
        </p:spPr>
        <p:txBody>
          <a:bodyPr/>
          <a:lstStyle/>
          <a:p>
            <a:r>
              <a:rPr lang="zh-CN" altLang="en-US" dirty="0" smtClean="0"/>
              <a:t>使用</a:t>
            </a:r>
            <a:r>
              <a:rPr lang="en-US" altLang="zh-CN" dirty="0" smtClean="0"/>
              <a:t>JAVA</a:t>
            </a:r>
            <a:r>
              <a:rPr lang="zh-CN" altLang="en-US" dirty="0" smtClean="0"/>
              <a:t>泛型构建</a:t>
            </a:r>
            <a:r>
              <a:rPr lang="zh-CN" altLang="en-US" dirty="0"/>
              <a:t>通用</a:t>
            </a:r>
            <a:r>
              <a:rPr lang="zh-CN" altLang="en-US" dirty="0" smtClean="0"/>
              <a:t>的</a:t>
            </a:r>
            <a:r>
              <a:rPr lang="en-US" altLang="zh-CN" dirty="0" smtClean="0"/>
              <a:t>DAO</a:t>
            </a:r>
            <a:r>
              <a:rPr lang="zh-CN" altLang="en-US" dirty="0" smtClean="0"/>
              <a:t>和</a:t>
            </a:r>
            <a:r>
              <a:rPr lang="en-US" altLang="zh-CN" dirty="0" smtClean="0"/>
              <a:t>Service</a:t>
            </a:r>
            <a:r>
              <a:rPr lang="zh-CN" altLang="en-US" dirty="0" smtClean="0"/>
              <a:t>使对数据操作</a:t>
            </a:r>
            <a:r>
              <a:rPr lang="en-US" altLang="zh-CN" dirty="0" smtClean="0"/>
              <a:t>(CURD)</a:t>
            </a:r>
            <a:r>
              <a:rPr lang="zh-CN" altLang="en-US" dirty="0" smtClean="0"/>
              <a:t>统一，极大地简化了数据操作层的代码，便于维护。</a:t>
            </a:r>
            <a:endParaRPr lang="en-US" altLang="zh-CN" dirty="0" smtClean="0"/>
          </a:p>
          <a:p>
            <a:r>
              <a:rPr lang="zh-CN" altLang="en-US" dirty="0" smtClean="0"/>
              <a:t>在基础</a:t>
            </a:r>
            <a:r>
              <a:rPr lang="en-US" altLang="zh-CN" dirty="0" smtClean="0"/>
              <a:t>Dao</a:t>
            </a:r>
            <a:r>
              <a:rPr lang="zh-CN" altLang="en-US" dirty="0" smtClean="0"/>
              <a:t>和</a:t>
            </a:r>
            <a:r>
              <a:rPr lang="en-US" altLang="zh-CN" dirty="0" smtClean="0"/>
              <a:t>Service</a:t>
            </a:r>
            <a:r>
              <a:rPr lang="zh-CN" altLang="en-US" dirty="0" smtClean="0"/>
              <a:t>接口中定义了常用的数据操作。</a:t>
            </a:r>
            <a:r>
              <a:rPr lang="zh-CN" altLang="en-US" dirty="0"/>
              <a:t>如</a:t>
            </a:r>
            <a:r>
              <a:rPr lang="zh-CN" altLang="en-US" dirty="0" smtClean="0"/>
              <a:t>图：</a:t>
            </a:r>
            <a:endParaRPr lang="en-US" altLang="zh-CN" dirty="0" smtClean="0"/>
          </a:p>
          <a:p>
            <a:endParaRPr lang="en-US" altLang="zh-CN" dirty="0" smtClean="0"/>
          </a:p>
          <a:p>
            <a:endParaRPr lang="en-US" altLang="zh-CN" dirty="0"/>
          </a:p>
          <a:p>
            <a:endParaRPr lang="zh-CN" altLang="en-US" dirty="0"/>
          </a:p>
        </p:txBody>
      </p:sp>
      <p:pic>
        <p:nvPicPr>
          <p:cNvPr id="8" name="图片 7"/>
          <p:cNvPicPr>
            <a:picLocks noChangeAspect="1"/>
          </p:cNvPicPr>
          <p:nvPr/>
        </p:nvPicPr>
        <p:blipFill>
          <a:blip r:embed="rId2"/>
          <a:stretch>
            <a:fillRect/>
          </a:stretch>
        </p:blipFill>
        <p:spPr>
          <a:xfrm>
            <a:off x="895229" y="2724668"/>
            <a:ext cx="5569965" cy="3663254"/>
          </a:xfrm>
          <a:prstGeom prst="rect">
            <a:avLst/>
          </a:prstGeom>
        </p:spPr>
      </p:pic>
      <p:pic>
        <p:nvPicPr>
          <p:cNvPr id="9" name="图片 8"/>
          <p:cNvPicPr>
            <a:picLocks noChangeAspect="1"/>
          </p:cNvPicPr>
          <p:nvPr/>
        </p:nvPicPr>
        <p:blipFill>
          <a:blip r:embed="rId3"/>
          <a:stretch>
            <a:fillRect/>
          </a:stretch>
        </p:blipFill>
        <p:spPr>
          <a:xfrm>
            <a:off x="6975133" y="2724668"/>
            <a:ext cx="4552381" cy="4047619"/>
          </a:xfrm>
          <a:prstGeom prst="rect">
            <a:avLst/>
          </a:prstGeom>
        </p:spPr>
      </p:pic>
    </p:spTree>
    <p:extLst>
      <p:ext uri="{BB962C8B-B14F-4D97-AF65-F5344CB8AC3E}">
        <p14:creationId xmlns:p14="http://schemas.microsoft.com/office/powerpoint/2010/main" val="25486540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通用泛型</a:t>
            </a:r>
            <a:r>
              <a:rPr lang="en-US" altLang="zh-CN" dirty="0"/>
              <a:t>DAO</a:t>
            </a:r>
            <a:r>
              <a:rPr lang="zh-CN" altLang="en-US" dirty="0"/>
              <a:t>和</a:t>
            </a:r>
            <a:r>
              <a:rPr lang="en-US" altLang="zh-CN" dirty="0"/>
              <a:t>Service</a:t>
            </a:r>
            <a:r>
              <a:rPr lang="zh-CN" altLang="en-US" dirty="0"/>
              <a:t>设计</a:t>
            </a:r>
          </a:p>
        </p:txBody>
      </p:sp>
      <p:sp>
        <p:nvSpPr>
          <p:cNvPr id="3" name="内容占位符 2"/>
          <p:cNvSpPr>
            <a:spLocks noGrp="1"/>
          </p:cNvSpPr>
          <p:nvPr>
            <p:ph idx="1"/>
          </p:nvPr>
        </p:nvSpPr>
        <p:spPr>
          <a:xfrm>
            <a:off x="742703" y="1481070"/>
            <a:ext cx="11260407" cy="4971245"/>
          </a:xfrm>
        </p:spPr>
        <p:txBody>
          <a:bodyPr>
            <a:normAutofit fontScale="85000" lnSpcReduction="10000"/>
          </a:bodyPr>
          <a:lstStyle/>
          <a:p>
            <a:r>
              <a:rPr lang="zh-CN" altLang="en-US" dirty="0" smtClean="0"/>
              <a:t>基础</a:t>
            </a:r>
            <a:r>
              <a:rPr lang="en-US" altLang="zh-CN" dirty="0" smtClean="0"/>
              <a:t>Service</a:t>
            </a:r>
            <a:r>
              <a:rPr lang="zh-CN" altLang="en-US" dirty="0" smtClean="0"/>
              <a:t>实现类包含基本数据操作的实现，如图：</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r>
              <a:rPr lang="zh-CN" altLang="en-US" dirty="0" smtClean="0"/>
              <a:t>数据库各个表对应的</a:t>
            </a:r>
            <a:r>
              <a:rPr lang="en-US" altLang="zh-CN" dirty="0" smtClean="0"/>
              <a:t>Service</a:t>
            </a:r>
            <a:r>
              <a:rPr lang="zh-CN" altLang="en-US" dirty="0" smtClean="0"/>
              <a:t>实现类</a:t>
            </a:r>
            <a:r>
              <a:rPr lang="en-US" altLang="zh-CN" dirty="0" smtClean="0"/>
              <a:t>(</a:t>
            </a:r>
            <a:r>
              <a:rPr lang="zh-CN" altLang="en-US" dirty="0" smtClean="0"/>
              <a:t>如：</a:t>
            </a:r>
            <a:r>
              <a:rPr lang="en-US" altLang="zh-CN" dirty="0" err="1" smtClean="0"/>
              <a:t>UserInfoServiceImpl</a:t>
            </a:r>
            <a:r>
              <a:rPr lang="en-US" altLang="zh-CN" dirty="0" smtClean="0"/>
              <a:t>)</a:t>
            </a:r>
            <a:r>
              <a:rPr lang="zh-CN" altLang="en-US" dirty="0" smtClean="0"/>
              <a:t>均继承基础</a:t>
            </a:r>
            <a:r>
              <a:rPr lang="en-US" altLang="zh-CN" dirty="0" smtClean="0"/>
              <a:t>Service</a:t>
            </a:r>
            <a:r>
              <a:rPr lang="zh-CN" altLang="en-US" dirty="0"/>
              <a:t>实现</a:t>
            </a:r>
            <a:r>
              <a:rPr lang="zh-CN" altLang="en-US" dirty="0" smtClean="0"/>
              <a:t>类并实现对应的服务接口</a:t>
            </a:r>
            <a:r>
              <a:rPr lang="en-US" altLang="zh-CN" dirty="0" smtClean="0"/>
              <a:t>(</a:t>
            </a:r>
            <a:r>
              <a:rPr lang="zh-CN" altLang="en-US" dirty="0" smtClean="0"/>
              <a:t>如：</a:t>
            </a:r>
            <a:r>
              <a:rPr lang="en-US" altLang="zh-CN" dirty="0" err="1" smtClean="0"/>
              <a:t>IUserInforService</a:t>
            </a:r>
            <a:r>
              <a:rPr lang="en-US" altLang="zh-CN" dirty="0" smtClean="0"/>
              <a:t>)</a:t>
            </a:r>
            <a:r>
              <a:rPr lang="zh-CN" altLang="en-US" dirty="0" smtClean="0"/>
              <a:t>。这样既天然的具有了基本的数据操作也可通过服务接口</a:t>
            </a:r>
            <a:r>
              <a:rPr lang="zh-CN" altLang="en-US" dirty="0"/>
              <a:t>扩展</a:t>
            </a:r>
            <a:r>
              <a:rPr lang="zh-CN" altLang="en-US" dirty="0" smtClean="0"/>
              <a:t>自己的操作方法，符合开闭原则。</a:t>
            </a:r>
            <a:endParaRPr lang="en-US" altLang="zh-CN" dirty="0" smtClean="0"/>
          </a:p>
          <a:p>
            <a:endParaRPr lang="zh-CN" altLang="en-US" dirty="0"/>
          </a:p>
        </p:txBody>
      </p:sp>
      <p:pic>
        <p:nvPicPr>
          <p:cNvPr id="11" name="图片 10"/>
          <p:cNvPicPr>
            <a:picLocks noChangeAspect="1"/>
          </p:cNvPicPr>
          <p:nvPr/>
        </p:nvPicPr>
        <p:blipFill>
          <a:blip r:embed="rId2"/>
          <a:stretch>
            <a:fillRect/>
          </a:stretch>
        </p:blipFill>
        <p:spPr>
          <a:xfrm>
            <a:off x="911642" y="2077625"/>
            <a:ext cx="5463400" cy="3535859"/>
          </a:xfrm>
          <a:prstGeom prst="rect">
            <a:avLst/>
          </a:prstGeom>
        </p:spPr>
      </p:pic>
      <p:pic>
        <p:nvPicPr>
          <p:cNvPr id="12" name="图片 11"/>
          <p:cNvPicPr>
            <a:picLocks noChangeAspect="1"/>
          </p:cNvPicPr>
          <p:nvPr/>
        </p:nvPicPr>
        <p:blipFill>
          <a:blip r:embed="rId3"/>
          <a:stretch>
            <a:fillRect/>
          </a:stretch>
        </p:blipFill>
        <p:spPr>
          <a:xfrm>
            <a:off x="6700822" y="2058000"/>
            <a:ext cx="5160620" cy="3555484"/>
          </a:xfrm>
          <a:prstGeom prst="rect">
            <a:avLst/>
          </a:prstGeom>
        </p:spPr>
      </p:pic>
    </p:spTree>
    <p:extLst>
      <p:ext uri="{BB962C8B-B14F-4D97-AF65-F5344CB8AC3E}">
        <p14:creationId xmlns:p14="http://schemas.microsoft.com/office/powerpoint/2010/main" val="6676945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动态分页查询设计</a:t>
            </a:r>
            <a:endParaRPr lang="zh-CN" altLang="en-US" dirty="0"/>
          </a:p>
        </p:txBody>
      </p:sp>
      <p:sp>
        <p:nvSpPr>
          <p:cNvPr id="3" name="内容占位符 2"/>
          <p:cNvSpPr>
            <a:spLocks noGrp="1"/>
          </p:cNvSpPr>
          <p:nvPr>
            <p:ph idx="1"/>
          </p:nvPr>
        </p:nvSpPr>
        <p:spPr>
          <a:xfrm>
            <a:off x="1104293" y="1447611"/>
            <a:ext cx="8946541" cy="4195481"/>
          </a:xfrm>
        </p:spPr>
        <p:txBody>
          <a:bodyPr/>
          <a:lstStyle/>
          <a:p>
            <a:r>
              <a:rPr lang="zh-CN" altLang="en-US" dirty="0" smtClean="0"/>
              <a:t>分页查询策略设计类图：</a:t>
            </a:r>
            <a:endParaRPr lang="en-US" altLang="zh-CN" dirty="0" smtClean="0"/>
          </a:p>
          <a:p>
            <a:endParaRPr lang="en-US" altLang="zh-CN" dirty="0" smtClean="0"/>
          </a:p>
          <a:p>
            <a:pPr marL="0" indent="0">
              <a:buNone/>
            </a:pPr>
            <a:endParaRPr lang="zh-CN" altLang="en-US" dirty="0"/>
          </a:p>
        </p:txBody>
      </p:sp>
      <p:pic>
        <p:nvPicPr>
          <p:cNvPr id="4" name="图片 3"/>
          <p:cNvPicPr>
            <a:picLocks noChangeAspect="1"/>
          </p:cNvPicPr>
          <p:nvPr/>
        </p:nvPicPr>
        <p:blipFill>
          <a:blip r:embed="rId2"/>
          <a:stretch>
            <a:fillRect/>
          </a:stretch>
        </p:blipFill>
        <p:spPr>
          <a:xfrm>
            <a:off x="2075190" y="2189932"/>
            <a:ext cx="7480934" cy="3785865"/>
          </a:xfrm>
          <a:prstGeom prst="rect">
            <a:avLst/>
          </a:prstGeom>
        </p:spPr>
      </p:pic>
    </p:spTree>
    <p:extLst>
      <p:ext uri="{BB962C8B-B14F-4D97-AF65-F5344CB8AC3E}">
        <p14:creationId xmlns:p14="http://schemas.microsoft.com/office/powerpoint/2010/main" val="29292380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动态分页查询设计</a:t>
            </a:r>
          </a:p>
        </p:txBody>
      </p:sp>
      <p:sp>
        <p:nvSpPr>
          <p:cNvPr id="3" name="内容占位符 2"/>
          <p:cNvSpPr>
            <a:spLocks noGrp="1"/>
          </p:cNvSpPr>
          <p:nvPr>
            <p:ph idx="1"/>
          </p:nvPr>
        </p:nvSpPr>
        <p:spPr>
          <a:xfrm>
            <a:off x="1181566" y="1459597"/>
            <a:ext cx="8946541" cy="4195481"/>
          </a:xfrm>
        </p:spPr>
        <p:txBody>
          <a:bodyPr/>
          <a:lstStyle/>
          <a:p>
            <a:r>
              <a:rPr lang="zh-CN" altLang="en-US" dirty="0"/>
              <a:t>分页查询生成策略</a:t>
            </a:r>
            <a:r>
              <a:rPr lang="zh-CN" altLang="en-US" dirty="0" smtClean="0"/>
              <a:t>设计思路：</a:t>
            </a:r>
            <a:endParaRPr lang="en-US" altLang="zh-CN" dirty="0" smtClean="0"/>
          </a:p>
          <a:p>
            <a:pPr marL="0" indent="0">
              <a:buNone/>
            </a:pPr>
            <a:r>
              <a:rPr lang="en-US" altLang="zh-CN" dirty="0"/>
              <a:t> </a:t>
            </a:r>
            <a:r>
              <a:rPr lang="en-US" altLang="zh-CN" dirty="0" smtClean="0"/>
              <a:t>  </a:t>
            </a:r>
            <a:r>
              <a:rPr lang="zh-CN" altLang="en-US" dirty="0" smtClean="0"/>
              <a:t>各个关系型数据库的分页查询方式是不同的，我们可以采用策略模式根据数据库类型</a:t>
            </a:r>
            <a:r>
              <a:rPr lang="en-US" altLang="zh-CN" dirty="0" smtClean="0"/>
              <a:t>(</a:t>
            </a:r>
            <a:r>
              <a:rPr lang="zh-CN" altLang="en-US" dirty="0" smtClean="0"/>
              <a:t>方言</a:t>
            </a:r>
            <a:r>
              <a:rPr lang="en-US" altLang="zh-CN" dirty="0" smtClean="0"/>
              <a:t>)</a:t>
            </a:r>
            <a:r>
              <a:rPr lang="zh-CN" altLang="en-US" dirty="0" smtClean="0"/>
              <a:t>构建对应的分页查询语句。建立分页查询策略接口和</a:t>
            </a:r>
            <a:r>
              <a:rPr lang="en-US" altLang="zh-CN" dirty="0"/>
              <a:t>MySQL</a:t>
            </a:r>
            <a:r>
              <a:rPr lang="zh-CN" altLang="en-US" dirty="0"/>
              <a:t>及</a:t>
            </a:r>
            <a:r>
              <a:rPr lang="en-US" altLang="zh-CN" dirty="0"/>
              <a:t>Oracle</a:t>
            </a:r>
            <a:r>
              <a:rPr lang="zh-CN" altLang="en-US" dirty="0"/>
              <a:t>分页查询语句生成策略实现</a:t>
            </a:r>
            <a:r>
              <a:rPr lang="zh-CN" altLang="en-US" dirty="0" smtClean="0"/>
              <a:t>类。如图：</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1311247" y="4440935"/>
            <a:ext cx="4754703" cy="438095"/>
          </a:xfrm>
          <a:prstGeom prst="rect">
            <a:avLst/>
          </a:prstGeom>
        </p:spPr>
      </p:pic>
      <p:pic>
        <p:nvPicPr>
          <p:cNvPr id="5" name="图片 4"/>
          <p:cNvPicPr>
            <a:picLocks noChangeAspect="1"/>
          </p:cNvPicPr>
          <p:nvPr/>
        </p:nvPicPr>
        <p:blipFill>
          <a:blip r:embed="rId3"/>
          <a:stretch>
            <a:fillRect/>
          </a:stretch>
        </p:blipFill>
        <p:spPr>
          <a:xfrm>
            <a:off x="1311248" y="4861822"/>
            <a:ext cx="4754703" cy="1238095"/>
          </a:xfrm>
          <a:prstGeom prst="rect">
            <a:avLst/>
          </a:prstGeom>
        </p:spPr>
      </p:pic>
      <p:pic>
        <p:nvPicPr>
          <p:cNvPr id="6" name="图片 5"/>
          <p:cNvPicPr>
            <a:picLocks noChangeAspect="1"/>
          </p:cNvPicPr>
          <p:nvPr/>
        </p:nvPicPr>
        <p:blipFill>
          <a:blip r:embed="rId4"/>
          <a:stretch>
            <a:fillRect/>
          </a:stretch>
        </p:blipFill>
        <p:spPr>
          <a:xfrm>
            <a:off x="6375934" y="3022173"/>
            <a:ext cx="4636395" cy="485714"/>
          </a:xfrm>
          <a:prstGeom prst="rect">
            <a:avLst/>
          </a:prstGeom>
        </p:spPr>
      </p:pic>
      <p:pic>
        <p:nvPicPr>
          <p:cNvPr id="7" name="图片 6"/>
          <p:cNvPicPr>
            <a:picLocks noChangeAspect="1"/>
          </p:cNvPicPr>
          <p:nvPr/>
        </p:nvPicPr>
        <p:blipFill>
          <a:blip r:embed="rId5"/>
          <a:stretch>
            <a:fillRect/>
          </a:stretch>
        </p:blipFill>
        <p:spPr>
          <a:xfrm>
            <a:off x="6375934" y="3496812"/>
            <a:ext cx="4636394" cy="2600000"/>
          </a:xfrm>
          <a:prstGeom prst="rect">
            <a:avLst/>
          </a:prstGeom>
        </p:spPr>
      </p:pic>
      <p:pic>
        <p:nvPicPr>
          <p:cNvPr id="8" name="图片 7"/>
          <p:cNvPicPr>
            <a:picLocks noChangeAspect="1"/>
          </p:cNvPicPr>
          <p:nvPr/>
        </p:nvPicPr>
        <p:blipFill>
          <a:blip r:embed="rId6"/>
          <a:stretch>
            <a:fillRect/>
          </a:stretch>
        </p:blipFill>
        <p:spPr>
          <a:xfrm>
            <a:off x="1311247" y="3195156"/>
            <a:ext cx="3775908" cy="301656"/>
          </a:xfrm>
          <a:prstGeom prst="rect">
            <a:avLst/>
          </a:prstGeom>
        </p:spPr>
      </p:pic>
      <p:pic>
        <p:nvPicPr>
          <p:cNvPr id="10" name="图片 9"/>
          <p:cNvPicPr>
            <a:picLocks noChangeAspect="1"/>
          </p:cNvPicPr>
          <p:nvPr/>
        </p:nvPicPr>
        <p:blipFill>
          <a:blip r:embed="rId7"/>
          <a:stretch>
            <a:fillRect/>
          </a:stretch>
        </p:blipFill>
        <p:spPr>
          <a:xfrm>
            <a:off x="1311247" y="3507887"/>
            <a:ext cx="3775908" cy="333333"/>
          </a:xfrm>
          <a:prstGeom prst="rect">
            <a:avLst/>
          </a:prstGeom>
        </p:spPr>
      </p:pic>
      <p:pic>
        <p:nvPicPr>
          <p:cNvPr id="11" name="图片 10"/>
          <p:cNvPicPr>
            <a:picLocks noChangeAspect="1"/>
          </p:cNvPicPr>
          <p:nvPr/>
        </p:nvPicPr>
        <p:blipFill>
          <a:blip r:embed="rId8"/>
          <a:stretch>
            <a:fillRect/>
          </a:stretch>
        </p:blipFill>
        <p:spPr>
          <a:xfrm>
            <a:off x="1311247" y="3835613"/>
            <a:ext cx="3775908" cy="323810"/>
          </a:xfrm>
          <a:prstGeom prst="rect">
            <a:avLst/>
          </a:prstGeom>
        </p:spPr>
      </p:pic>
    </p:spTree>
    <p:extLst>
      <p:ext uri="{BB962C8B-B14F-4D97-AF65-F5344CB8AC3E}">
        <p14:creationId xmlns:p14="http://schemas.microsoft.com/office/powerpoint/2010/main" val="39237371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动态分页查询设计</a:t>
            </a:r>
          </a:p>
        </p:txBody>
      </p:sp>
      <p:sp>
        <p:nvSpPr>
          <p:cNvPr id="3" name="内容占位符 2"/>
          <p:cNvSpPr>
            <a:spLocks noGrp="1"/>
          </p:cNvSpPr>
          <p:nvPr>
            <p:ph idx="1"/>
          </p:nvPr>
        </p:nvSpPr>
        <p:spPr>
          <a:xfrm>
            <a:off x="826482" y="1152983"/>
            <a:ext cx="9631355" cy="5231588"/>
          </a:xfrm>
        </p:spPr>
        <p:txBody>
          <a:bodyPr/>
          <a:lstStyle/>
          <a:p>
            <a:r>
              <a:rPr lang="zh-CN" altLang="en-US" dirty="0"/>
              <a:t>分页查询生成策略设计思路：</a:t>
            </a:r>
            <a:endParaRPr lang="en-US" altLang="zh-CN" dirty="0"/>
          </a:p>
          <a:p>
            <a:pPr marL="0" indent="0">
              <a:buNone/>
            </a:pPr>
            <a:r>
              <a:rPr lang="en-US" altLang="zh-CN" dirty="0" smtClean="0"/>
              <a:t>     </a:t>
            </a:r>
            <a:r>
              <a:rPr lang="zh-CN" altLang="en-US" dirty="0" smtClean="0"/>
              <a:t>分页策略上下文</a:t>
            </a:r>
            <a:r>
              <a:rPr lang="en-US" altLang="zh-CN" dirty="0" smtClean="0"/>
              <a:t>(</a:t>
            </a:r>
            <a:r>
              <a:rPr lang="en-US" altLang="zh-CN" dirty="0" err="1"/>
              <a:t>PageStrategyContext</a:t>
            </a:r>
            <a:r>
              <a:rPr lang="en-US" altLang="zh-CN" dirty="0" smtClean="0"/>
              <a:t>)</a:t>
            </a:r>
            <a:r>
              <a:rPr lang="zh-CN" altLang="en-US" dirty="0" smtClean="0"/>
              <a:t>会根据指定的分页策略实现构建分页查询语句。但是策略模式存在缺点，客户端需要知道所有的分页策略实现。如何改善呢？具体做法如下：</a:t>
            </a:r>
            <a:endParaRPr lang="en-US" altLang="zh-CN" dirty="0" smtClean="0"/>
          </a:p>
          <a:p>
            <a:pPr>
              <a:buFont typeface="Wingdings" panose="05000000000000000000" pitchFamily="2" charset="2"/>
              <a:buChar char="l"/>
            </a:pPr>
            <a:r>
              <a:rPr lang="zh-CN" altLang="en-US" dirty="0" smtClean="0"/>
              <a:t>建立</a:t>
            </a:r>
            <a:r>
              <a:rPr lang="zh-CN" altLang="en-US" dirty="0"/>
              <a:t>数据库类型和分页策略类型枚举来对应具体数据库类型</a:t>
            </a:r>
            <a:r>
              <a:rPr lang="zh-CN" altLang="en-US" dirty="0" smtClean="0"/>
              <a:t>所采用</a:t>
            </a:r>
            <a:r>
              <a:rPr lang="zh-CN" altLang="en-US" dirty="0"/>
              <a:t>的分页策略类</a:t>
            </a:r>
            <a:r>
              <a:rPr lang="zh-CN" altLang="en-US" dirty="0" smtClean="0"/>
              <a:t>。</a:t>
            </a:r>
            <a:endParaRPr lang="en-US" altLang="zh-CN" dirty="0" smtClean="0"/>
          </a:p>
          <a:p>
            <a:pPr>
              <a:buFont typeface="Wingdings" panose="05000000000000000000" pitchFamily="2" charset="2"/>
              <a:buChar char="l"/>
            </a:pPr>
            <a:r>
              <a:rPr lang="zh-CN" altLang="en-US" dirty="0" smtClean="0"/>
              <a:t>采用工厂模式</a:t>
            </a:r>
            <a:r>
              <a:rPr lang="en-US" altLang="zh-CN" dirty="0" smtClean="0"/>
              <a:t>(</a:t>
            </a:r>
            <a:r>
              <a:rPr lang="en-US" altLang="zh-CN" dirty="0" err="1"/>
              <a:t>PageStrategyFactory</a:t>
            </a:r>
            <a:r>
              <a:rPr lang="en-US" altLang="zh-CN" dirty="0" smtClean="0"/>
              <a:t>)</a:t>
            </a:r>
            <a:r>
              <a:rPr lang="zh-CN" altLang="en-US" dirty="0" smtClean="0"/>
              <a:t>动态根据数据库类型枚举动态创建分页策略实现类供</a:t>
            </a:r>
            <a:r>
              <a:rPr lang="zh-CN" altLang="en-US" dirty="0"/>
              <a:t>分页策略</a:t>
            </a:r>
            <a:r>
              <a:rPr lang="zh-CN" altLang="en-US" dirty="0" smtClean="0"/>
              <a:t>上下文使用。客户端无需知道具体的实现。如图：</a:t>
            </a:r>
            <a:endParaRPr lang="en-US" altLang="zh-CN" dirty="0" smtClean="0"/>
          </a:p>
          <a:p>
            <a:pPr marL="0" indent="0">
              <a:buNone/>
            </a:pPr>
            <a:endParaRPr lang="en-US" altLang="zh-CN" dirty="0"/>
          </a:p>
        </p:txBody>
      </p:sp>
      <p:pic>
        <p:nvPicPr>
          <p:cNvPr id="13" name="图片 12"/>
          <p:cNvPicPr>
            <a:picLocks noChangeAspect="1"/>
          </p:cNvPicPr>
          <p:nvPr/>
        </p:nvPicPr>
        <p:blipFill>
          <a:blip r:embed="rId2"/>
          <a:stretch>
            <a:fillRect/>
          </a:stretch>
        </p:blipFill>
        <p:spPr>
          <a:xfrm>
            <a:off x="5724595" y="4836992"/>
            <a:ext cx="6281152" cy="885714"/>
          </a:xfrm>
          <a:prstGeom prst="rect">
            <a:avLst/>
          </a:prstGeom>
        </p:spPr>
      </p:pic>
      <p:pic>
        <p:nvPicPr>
          <p:cNvPr id="14" name="图片 13"/>
          <p:cNvPicPr>
            <a:picLocks noChangeAspect="1"/>
          </p:cNvPicPr>
          <p:nvPr/>
        </p:nvPicPr>
        <p:blipFill>
          <a:blip r:embed="rId3"/>
          <a:stretch>
            <a:fillRect/>
          </a:stretch>
        </p:blipFill>
        <p:spPr>
          <a:xfrm>
            <a:off x="5724595" y="5722706"/>
            <a:ext cx="6281152" cy="1057447"/>
          </a:xfrm>
          <a:prstGeom prst="rect">
            <a:avLst/>
          </a:prstGeom>
        </p:spPr>
      </p:pic>
      <p:pic>
        <p:nvPicPr>
          <p:cNvPr id="15" name="图片 14"/>
          <p:cNvPicPr>
            <a:picLocks noChangeAspect="1"/>
          </p:cNvPicPr>
          <p:nvPr/>
        </p:nvPicPr>
        <p:blipFill>
          <a:blip r:embed="rId4"/>
          <a:stretch>
            <a:fillRect/>
          </a:stretch>
        </p:blipFill>
        <p:spPr>
          <a:xfrm>
            <a:off x="637706" y="4875391"/>
            <a:ext cx="4623012" cy="1161905"/>
          </a:xfrm>
          <a:prstGeom prst="rect">
            <a:avLst/>
          </a:prstGeom>
        </p:spPr>
      </p:pic>
      <p:pic>
        <p:nvPicPr>
          <p:cNvPr id="16" name="图片 15"/>
          <p:cNvPicPr>
            <a:picLocks noChangeAspect="1"/>
          </p:cNvPicPr>
          <p:nvPr/>
        </p:nvPicPr>
        <p:blipFill>
          <a:blip r:embed="rId5"/>
          <a:stretch>
            <a:fillRect/>
          </a:stretch>
        </p:blipFill>
        <p:spPr>
          <a:xfrm>
            <a:off x="637706" y="6037296"/>
            <a:ext cx="4623013" cy="742857"/>
          </a:xfrm>
          <a:prstGeom prst="rect">
            <a:avLst/>
          </a:prstGeom>
        </p:spPr>
      </p:pic>
      <p:pic>
        <p:nvPicPr>
          <p:cNvPr id="17" name="图片 16"/>
          <p:cNvPicPr>
            <a:picLocks noChangeAspect="1"/>
          </p:cNvPicPr>
          <p:nvPr/>
        </p:nvPicPr>
        <p:blipFill>
          <a:blip r:embed="rId6"/>
          <a:stretch>
            <a:fillRect/>
          </a:stretch>
        </p:blipFill>
        <p:spPr>
          <a:xfrm>
            <a:off x="1649708" y="3856343"/>
            <a:ext cx="2800000" cy="876190"/>
          </a:xfrm>
          <a:prstGeom prst="rect">
            <a:avLst/>
          </a:prstGeom>
        </p:spPr>
      </p:pic>
      <p:pic>
        <p:nvPicPr>
          <p:cNvPr id="19" name="图片 18"/>
          <p:cNvPicPr>
            <a:picLocks noChangeAspect="1"/>
          </p:cNvPicPr>
          <p:nvPr/>
        </p:nvPicPr>
        <p:blipFill>
          <a:blip r:embed="rId7"/>
          <a:stretch>
            <a:fillRect/>
          </a:stretch>
        </p:blipFill>
        <p:spPr>
          <a:xfrm>
            <a:off x="5724595" y="3856343"/>
            <a:ext cx="5847619" cy="885714"/>
          </a:xfrm>
          <a:prstGeom prst="rect">
            <a:avLst/>
          </a:prstGeom>
        </p:spPr>
      </p:pic>
    </p:spTree>
    <p:extLst>
      <p:ext uri="{BB962C8B-B14F-4D97-AF65-F5344CB8AC3E}">
        <p14:creationId xmlns:p14="http://schemas.microsoft.com/office/powerpoint/2010/main" val="4527824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动态分页查询设计</a:t>
            </a:r>
          </a:p>
        </p:txBody>
      </p:sp>
      <p:sp>
        <p:nvSpPr>
          <p:cNvPr id="17" name="内容占位符 2"/>
          <p:cNvSpPr>
            <a:spLocks noGrp="1"/>
          </p:cNvSpPr>
          <p:nvPr>
            <p:ph idx="1"/>
          </p:nvPr>
        </p:nvSpPr>
        <p:spPr>
          <a:xfrm>
            <a:off x="826482" y="1152983"/>
            <a:ext cx="9631355" cy="5231588"/>
          </a:xfrm>
        </p:spPr>
        <p:txBody>
          <a:bodyPr/>
          <a:lstStyle/>
          <a:p>
            <a:r>
              <a:rPr lang="zh-CN" altLang="en-US" dirty="0"/>
              <a:t>分</a:t>
            </a:r>
            <a:r>
              <a:rPr lang="zh-CN" altLang="en-US" dirty="0" smtClean="0"/>
              <a:t>页参数转换设计思路：</a:t>
            </a:r>
            <a:endParaRPr lang="en-US" altLang="zh-CN" dirty="0" smtClean="0"/>
          </a:p>
          <a:p>
            <a:pPr marL="0" indent="0">
              <a:buNone/>
            </a:pPr>
            <a:r>
              <a:rPr lang="en-US" altLang="zh-CN" dirty="0" smtClean="0"/>
              <a:t>     </a:t>
            </a:r>
            <a:r>
              <a:rPr lang="zh-CN" altLang="en-US" dirty="0" smtClean="0"/>
              <a:t>为什么需要分页参数转换？一般项目中我们都有自定义的分页查询类，包含了当前</a:t>
            </a:r>
            <a:r>
              <a:rPr lang="en-US" altLang="zh-CN" dirty="0" smtClean="0"/>
              <a:t>(</a:t>
            </a:r>
            <a:r>
              <a:rPr lang="zh-CN" altLang="en-US" dirty="0" smtClean="0"/>
              <a:t>前台分页组件指定</a:t>
            </a:r>
            <a:r>
              <a:rPr lang="en-US" altLang="zh-CN" dirty="0" smtClean="0"/>
              <a:t>)</a:t>
            </a:r>
            <a:r>
              <a:rPr lang="zh-CN" altLang="en-US" dirty="0" smtClean="0"/>
              <a:t>页数、每页记录数数量、总页数、分页开始索引、查询记录总数及查询条件参数信息。但是数据库分页查询一般只需要指定页的开始索引</a:t>
            </a:r>
            <a:r>
              <a:rPr lang="en-US" altLang="zh-CN" dirty="0" smtClean="0"/>
              <a:t>(</a:t>
            </a:r>
            <a:r>
              <a:rPr lang="en-US" altLang="zh-CN" dirty="0" err="1" smtClean="0"/>
              <a:t>startIndex</a:t>
            </a:r>
            <a:r>
              <a:rPr lang="en-US" altLang="zh-CN" dirty="0" smtClean="0"/>
              <a:t>)</a:t>
            </a:r>
            <a:r>
              <a:rPr lang="zh-CN" altLang="en-US" dirty="0" smtClean="0"/>
              <a:t>和每页记录数量</a:t>
            </a:r>
            <a:r>
              <a:rPr lang="en-US" altLang="zh-CN" dirty="0" smtClean="0"/>
              <a:t>(limit)</a:t>
            </a:r>
            <a:r>
              <a:rPr lang="zh-CN" altLang="en-US" dirty="0"/>
              <a:t>就</a:t>
            </a:r>
            <a:r>
              <a:rPr lang="zh-CN" altLang="en-US" dirty="0" smtClean="0"/>
              <a:t>可构建分页查询语句，查询条件参数由查询类实例提供即可。比较理想的做法是建立基础的数据库分页参数接口和实现类仅包含</a:t>
            </a:r>
            <a:r>
              <a:rPr lang="zh-CN" altLang="en-US" dirty="0"/>
              <a:t>指定页的开始</a:t>
            </a:r>
            <a:r>
              <a:rPr lang="zh-CN" altLang="en-US" dirty="0" smtClean="0"/>
              <a:t>索引和</a:t>
            </a:r>
            <a:r>
              <a:rPr lang="zh-CN" altLang="en-US" dirty="0"/>
              <a:t>每页记录</a:t>
            </a:r>
            <a:r>
              <a:rPr lang="zh-CN" altLang="en-US" dirty="0" smtClean="0"/>
              <a:t>数量。通过分页参数转换接口及实现类由项目中自定义分页查询类实例来构建</a:t>
            </a:r>
            <a:r>
              <a:rPr lang="zh-CN" altLang="en-US" dirty="0"/>
              <a:t>数据库分页</a:t>
            </a:r>
            <a:r>
              <a:rPr lang="zh-CN" altLang="en-US" dirty="0" smtClean="0"/>
              <a:t>参数类实例。由分页参数实例和查询条件利用分页策略即可构建分页查询语句。这样就形成了通用的方式，通过转换接口即可由不同的分页查询类实例获取分页参数。由于项目中可能存在多个分页查询基类，可以通过工厂模式建立分页参数转换器工厂来维护项目中分页查询类和对应分</a:t>
            </a:r>
            <a:r>
              <a:rPr lang="zh-CN" altLang="en-US" dirty="0"/>
              <a:t>页</a:t>
            </a:r>
            <a:r>
              <a:rPr lang="zh-CN" altLang="en-US" dirty="0" smtClean="0"/>
              <a:t>参数转换类关系集合，通过</a:t>
            </a:r>
            <a:r>
              <a:rPr lang="zh-CN" altLang="en-US" dirty="0"/>
              <a:t>分页</a:t>
            </a:r>
            <a:r>
              <a:rPr lang="zh-CN" altLang="en-US" dirty="0" smtClean="0"/>
              <a:t>查询类即可创建对应的分页参数转换类实例。</a:t>
            </a:r>
            <a:endParaRPr lang="en-US" altLang="zh-CN" dirty="0" smtClean="0"/>
          </a:p>
          <a:p>
            <a:pPr marL="0" indent="0">
              <a:buNone/>
            </a:pPr>
            <a:r>
              <a:rPr lang="zh-CN" altLang="en-US" dirty="0" smtClean="0"/>
              <a:t>类图如</a:t>
            </a:r>
            <a:r>
              <a:rPr lang="zh-CN" altLang="en-US" dirty="0"/>
              <a:t>下</a:t>
            </a:r>
            <a:r>
              <a:rPr lang="zh-CN" altLang="en-US" dirty="0" smtClean="0"/>
              <a:t>：</a:t>
            </a:r>
            <a:endParaRPr lang="en-US" altLang="zh-CN" dirty="0" smtClean="0"/>
          </a:p>
          <a:p>
            <a:pPr marL="0"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30959814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动态分页查询设计</a:t>
            </a:r>
          </a:p>
        </p:txBody>
      </p:sp>
      <p:sp>
        <p:nvSpPr>
          <p:cNvPr id="3" name="内容占位符 2"/>
          <p:cNvSpPr>
            <a:spLocks noGrp="1"/>
          </p:cNvSpPr>
          <p:nvPr>
            <p:ph idx="1"/>
          </p:nvPr>
        </p:nvSpPr>
        <p:spPr/>
        <p:txBody>
          <a:bodyPr/>
          <a:lstStyle/>
          <a:p>
            <a:pPr marL="0" indent="0">
              <a:buNone/>
            </a:pPr>
            <a:endParaRPr lang="zh-CN" altLang="en-US" dirty="0"/>
          </a:p>
        </p:txBody>
      </p:sp>
      <p:pic>
        <p:nvPicPr>
          <p:cNvPr id="7" name="图片 6"/>
          <p:cNvPicPr>
            <a:picLocks noChangeAspect="1"/>
          </p:cNvPicPr>
          <p:nvPr/>
        </p:nvPicPr>
        <p:blipFill>
          <a:blip r:embed="rId2"/>
          <a:stretch>
            <a:fillRect/>
          </a:stretch>
        </p:blipFill>
        <p:spPr>
          <a:xfrm>
            <a:off x="1600762" y="1236372"/>
            <a:ext cx="8990476" cy="5357612"/>
          </a:xfrm>
          <a:prstGeom prst="rect">
            <a:avLst/>
          </a:prstGeom>
        </p:spPr>
      </p:pic>
    </p:spTree>
    <p:extLst>
      <p:ext uri="{BB962C8B-B14F-4D97-AF65-F5344CB8AC3E}">
        <p14:creationId xmlns:p14="http://schemas.microsoft.com/office/powerpoint/2010/main" val="19882909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动态分页查询设计</a:t>
            </a:r>
          </a:p>
        </p:txBody>
      </p:sp>
      <p:sp>
        <p:nvSpPr>
          <p:cNvPr id="3" name="内容占位符 2"/>
          <p:cNvSpPr>
            <a:spLocks noGrp="1"/>
          </p:cNvSpPr>
          <p:nvPr>
            <p:ph idx="1"/>
          </p:nvPr>
        </p:nvSpPr>
        <p:spPr>
          <a:xfrm>
            <a:off x="1103312" y="1447611"/>
            <a:ext cx="8946541" cy="4695612"/>
          </a:xfrm>
        </p:spPr>
        <p:txBody>
          <a:bodyPr/>
          <a:lstStyle/>
          <a:p>
            <a:r>
              <a:rPr lang="zh-CN" altLang="en-US" dirty="0" smtClean="0"/>
              <a:t>分页查询构建拦截器实现：</a:t>
            </a:r>
            <a:endParaRPr lang="en-US" altLang="zh-CN" dirty="0" smtClean="0"/>
          </a:p>
          <a:p>
            <a:pPr marL="0" indent="0">
              <a:buNone/>
            </a:pPr>
            <a:r>
              <a:rPr lang="en-US" altLang="zh-CN" dirty="0"/>
              <a:t> </a:t>
            </a:r>
            <a:r>
              <a:rPr lang="en-US" altLang="zh-CN" dirty="0" smtClean="0"/>
              <a:t>    </a:t>
            </a:r>
            <a:r>
              <a:rPr lang="en-US" altLang="zh-CN" dirty="0" err="1" smtClean="0"/>
              <a:t>MyBatis</a:t>
            </a:r>
            <a:r>
              <a:rPr lang="zh-CN" altLang="en-US" dirty="0" smtClean="0"/>
              <a:t>自身提供一种插件机制，实际上就是基于</a:t>
            </a:r>
            <a:r>
              <a:rPr lang="en-US" altLang="zh-CN" dirty="0" smtClean="0"/>
              <a:t>JDK</a:t>
            </a:r>
            <a:r>
              <a:rPr lang="zh-CN" altLang="en-US" dirty="0" smtClean="0"/>
              <a:t>动态代理实现的拦截器机制。我们可以通过拦截</a:t>
            </a:r>
            <a:r>
              <a:rPr lang="en-US" altLang="zh-CN" dirty="0" err="1" smtClean="0"/>
              <a:t>StatementHandler</a:t>
            </a:r>
            <a:r>
              <a:rPr lang="zh-CN" altLang="en-US" dirty="0" smtClean="0"/>
              <a:t>接口中方法，对查询</a:t>
            </a:r>
            <a:r>
              <a:rPr lang="en-US" altLang="zh-CN" dirty="0" smtClean="0"/>
              <a:t>SQL</a:t>
            </a:r>
            <a:r>
              <a:rPr lang="zh-CN" altLang="en-US" dirty="0" smtClean="0"/>
              <a:t>语句进行包装，根据分页查询策略和分页参数实例及查询条件参数动态构建分页查询语句，完成分页查询功能。</a:t>
            </a:r>
            <a:endParaRPr lang="en-US" altLang="zh-CN" dirty="0" smtClean="0"/>
          </a:p>
          <a:p>
            <a:pPr marL="0" indent="0">
              <a:buNone/>
            </a:pPr>
            <a:r>
              <a:rPr lang="zh-CN" altLang="en-US" dirty="0" smtClean="0"/>
              <a:t>分页拦截器定义如图：</a:t>
            </a:r>
            <a:endParaRPr lang="en-US" altLang="zh-CN" dirty="0" smtClean="0"/>
          </a:p>
          <a:p>
            <a:pPr marL="0" indent="0">
              <a:buNone/>
            </a:pPr>
            <a:endParaRPr lang="zh-CN" altLang="en-US" dirty="0"/>
          </a:p>
        </p:txBody>
      </p:sp>
      <p:pic>
        <p:nvPicPr>
          <p:cNvPr id="4" name="图片 3"/>
          <p:cNvPicPr>
            <a:picLocks noChangeAspect="1"/>
          </p:cNvPicPr>
          <p:nvPr/>
        </p:nvPicPr>
        <p:blipFill>
          <a:blip r:embed="rId2"/>
          <a:stretch>
            <a:fillRect/>
          </a:stretch>
        </p:blipFill>
        <p:spPr>
          <a:xfrm>
            <a:off x="1102331" y="3795417"/>
            <a:ext cx="8697511" cy="2369714"/>
          </a:xfrm>
          <a:prstGeom prst="rect">
            <a:avLst/>
          </a:prstGeom>
        </p:spPr>
      </p:pic>
    </p:spTree>
    <p:extLst>
      <p:ext uri="{BB962C8B-B14F-4D97-AF65-F5344CB8AC3E}">
        <p14:creationId xmlns:p14="http://schemas.microsoft.com/office/powerpoint/2010/main" val="28003738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动态分页查询设计</a:t>
            </a:r>
          </a:p>
        </p:txBody>
      </p:sp>
      <p:sp>
        <p:nvSpPr>
          <p:cNvPr id="3" name="内容占位符 2"/>
          <p:cNvSpPr>
            <a:spLocks noGrp="1"/>
          </p:cNvSpPr>
          <p:nvPr>
            <p:ph idx="1"/>
          </p:nvPr>
        </p:nvSpPr>
        <p:spPr>
          <a:xfrm>
            <a:off x="1104293" y="1423439"/>
            <a:ext cx="8946541" cy="4195481"/>
          </a:xfrm>
        </p:spPr>
        <p:txBody>
          <a:bodyPr>
            <a:normAutofit lnSpcReduction="10000"/>
          </a:bodyPr>
          <a:lstStyle/>
          <a:p>
            <a:r>
              <a:rPr lang="zh-CN" altLang="en-US" dirty="0"/>
              <a:t>分页查询构建拦截器</a:t>
            </a:r>
            <a:r>
              <a:rPr lang="zh-CN" altLang="en-US" dirty="0" smtClean="0"/>
              <a:t>实现逻辑：</a:t>
            </a:r>
            <a:endParaRPr lang="en-US" altLang="zh-CN" dirty="0"/>
          </a:p>
          <a:p>
            <a:pPr lvl="1">
              <a:buFont typeface="Wingdings" panose="05000000000000000000" pitchFamily="2" charset="2"/>
              <a:buChar char="l"/>
            </a:pPr>
            <a:r>
              <a:rPr lang="zh-CN" altLang="en-US" dirty="0" smtClean="0"/>
              <a:t>根据数据库连接获取数据库</a:t>
            </a:r>
            <a:r>
              <a:rPr lang="zh-CN" altLang="en-US" dirty="0" smtClean="0"/>
              <a:t>类型</a:t>
            </a:r>
            <a:r>
              <a:rPr lang="zh-CN" altLang="en-US" dirty="0"/>
              <a:t>。</a:t>
            </a:r>
            <a:endParaRPr lang="en-US" altLang="zh-CN" dirty="0" smtClean="0"/>
          </a:p>
          <a:p>
            <a:pPr lvl="1">
              <a:buFont typeface="Wingdings" panose="05000000000000000000" pitchFamily="2" charset="2"/>
              <a:buChar char="l"/>
            </a:pPr>
            <a:r>
              <a:rPr lang="zh-CN" altLang="en-US" dirty="0" smtClean="0"/>
              <a:t>获取查询方法名，根据指定的正则表达式</a:t>
            </a:r>
            <a:r>
              <a:rPr lang="en-US" altLang="zh-CN" dirty="0" smtClean="0"/>
              <a:t>(</a:t>
            </a:r>
            <a:r>
              <a:rPr lang="zh-CN" altLang="en-US" dirty="0" smtClean="0"/>
              <a:t>如：</a:t>
            </a:r>
            <a:r>
              <a:rPr lang="en-US" altLang="zh-CN" dirty="0" smtClean="0"/>
              <a:t>.*</a:t>
            </a:r>
            <a:r>
              <a:rPr lang="en-US" altLang="zh-CN" dirty="0" err="1" smtClean="0"/>
              <a:t>WithPage</a:t>
            </a:r>
            <a:r>
              <a:rPr lang="en-US" altLang="zh-CN" dirty="0" smtClean="0"/>
              <a:t>.*)</a:t>
            </a:r>
            <a:r>
              <a:rPr lang="zh-CN" altLang="en-US" dirty="0" smtClean="0"/>
              <a:t>校验是否需要分页查询。</a:t>
            </a:r>
            <a:endParaRPr lang="en-US" altLang="zh-CN" dirty="0" smtClean="0"/>
          </a:p>
          <a:p>
            <a:pPr lvl="1">
              <a:buFont typeface="Wingdings" panose="05000000000000000000" pitchFamily="2" charset="2"/>
              <a:buChar char="l"/>
            </a:pPr>
            <a:r>
              <a:rPr lang="zh-CN" altLang="en-US" dirty="0" smtClean="0"/>
              <a:t>获取查询方法的查询参数实例</a:t>
            </a:r>
            <a:r>
              <a:rPr lang="en-US" altLang="zh-CN" dirty="0" smtClean="0"/>
              <a:t>(</a:t>
            </a:r>
            <a:r>
              <a:rPr lang="zh-CN" altLang="en-US" dirty="0" smtClean="0"/>
              <a:t>即：项目自</a:t>
            </a:r>
            <a:r>
              <a:rPr lang="zh-CN" altLang="en-US" dirty="0" smtClean="0"/>
              <a:t>定分页查询</a:t>
            </a:r>
            <a:r>
              <a:rPr lang="zh-CN" altLang="en-US" dirty="0" smtClean="0"/>
              <a:t>基类的子类</a:t>
            </a:r>
            <a:r>
              <a:rPr lang="en-US" altLang="zh-CN" dirty="0" smtClean="0"/>
              <a:t>)</a:t>
            </a:r>
            <a:r>
              <a:rPr lang="zh-CN" altLang="en-US" dirty="0" smtClean="0"/>
              <a:t>，根据分页参数转换工厂创建分页参数实例。同时获取查询</a:t>
            </a:r>
            <a:r>
              <a:rPr lang="en-US" altLang="zh-CN" dirty="0" smtClean="0"/>
              <a:t>SQL</a:t>
            </a:r>
            <a:r>
              <a:rPr lang="zh-CN" altLang="en-US" dirty="0" smtClean="0"/>
              <a:t>语句</a:t>
            </a:r>
            <a:r>
              <a:rPr lang="en-US" altLang="zh-CN" dirty="0" smtClean="0"/>
              <a:t>(</a:t>
            </a:r>
            <a:r>
              <a:rPr lang="zh-CN" altLang="en-US" dirty="0" smtClean="0"/>
              <a:t>即：</a:t>
            </a:r>
            <a:r>
              <a:rPr lang="en-US" altLang="zh-CN" dirty="0" err="1"/>
              <a:t>PreparedStatement</a:t>
            </a:r>
            <a:r>
              <a:rPr lang="en-US" altLang="zh-CN" dirty="0" smtClean="0"/>
              <a:t>)</a:t>
            </a:r>
            <a:r>
              <a:rPr lang="zh-CN" altLang="en-US" dirty="0" smtClean="0"/>
              <a:t>。</a:t>
            </a:r>
            <a:endParaRPr lang="en-US" altLang="zh-CN" dirty="0" smtClean="0"/>
          </a:p>
          <a:p>
            <a:pPr lvl="1">
              <a:buFont typeface="Wingdings" panose="05000000000000000000" pitchFamily="2" charset="2"/>
              <a:buChar char="l"/>
            </a:pPr>
            <a:r>
              <a:rPr lang="zh-CN" altLang="en-US" dirty="0" smtClean="0"/>
              <a:t>根据获取的查询</a:t>
            </a:r>
            <a:r>
              <a:rPr lang="en-US" altLang="zh-CN" dirty="0" smtClean="0"/>
              <a:t>SQL</a:t>
            </a:r>
            <a:r>
              <a:rPr lang="zh-CN" altLang="en-US" dirty="0" smtClean="0"/>
              <a:t>语句构建查询总数的</a:t>
            </a:r>
            <a:r>
              <a:rPr lang="en-US" altLang="zh-CN" dirty="0" smtClean="0"/>
              <a:t>SQL</a:t>
            </a:r>
            <a:r>
              <a:rPr lang="zh-CN" altLang="en-US" dirty="0" smtClean="0"/>
              <a:t>语句，同时动态地给预处理语句</a:t>
            </a:r>
            <a:r>
              <a:rPr lang="en-US" altLang="zh-CN" dirty="0" smtClean="0"/>
              <a:t>(</a:t>
            </a:r>
            <a:r>
              <a:rPr lang="en-US" altLang="zh-CN" dirty="0" err="1"/>
              <a:t>PreparedStatement</a:t>
            </a:r>
            <a:r>
              <a:rPr lang="en-US" altLang="zh-CN" dirty="0" smtClean="0"/>
              <a:t>)</a:t>
            </a:r>
            <a:r>
              <a:rPr lang="zh-CN" altLang="en-US" dirty="0" smtClean="0"/>
              <a:t>的条件参数赋值。执行</a:t>
            </a:r>
            <a:r>
              <a:rPr lang="en-US" altLang="zh-CN" dirty="0" smtClean="0"/>
              <a:t>SQL</a:t>
            </a:r>
            <a:r>
              <a:rPr lang="zh-CN" altLang="en-US" dirty="0" smtClean="0"/>
              <a:t>获取记录总数回写到</a:t>
            </a:r>
            <a:r>
              <a:rPr lang="zh-CN" altLang="en-US" dirty="0"/>
              <a:t>查询参数</a:t>
            </a:r>
            <a:r>
              <a:rPr lang="zh-CN" altLang="en-US" dirty="0" smtClean="0"/>
              <a:t>实例中供前台分页组件显示。</a:t>
            </a:r>
            <a:endParaRPr lang="en-US" altLang="zh-CN" dirty="0" smtClean="0"/>
          </a:p>
          <a:p>
            <a:pPr lvl="1">
              <a:buFont typeface="Wingdings" panose="05000000000000000000" pitchFamily="2" charset="2"/>
              <a:buChar char="l"/>
            </a:pPr>
            <a:r>
              <a:rPr lang="zh-CN" altLang="en-US" dirty="0" smtClean="0"/>
              <a:t>根据获取的数据库类型及</a:t>
            </a:r>
            <a:r>
              <a:rPr lang="zh-CN" altLang="en-US" dirty="0"/>
              <a:t>查询</a:t>
            </a:r>
            <a:r>
              <a:rPr lang="en-US" altLang="zh-CN" dirty="0"/>
              <a:t>SQL</a:t>
            </a:r>
            <a:r>
              <a:rPr lang="zh-CN" altLang="en-US" dirty="0" smtClean="0"/>
              <a:t>语句，由分页策略工厂获取具体分页策略。分页策略上下文根据</a:t>
            </a:r>
            <a:r>
              <a:rPr lang="zh-CN" altLang="en-US" dirty="0"/>
              <a:t>具体分页</a:t>
            </a:r>
            <a:r>
              <a:rPr lang="zh-CN" altLang="en-US" dirty="0" smtClean="0"/>
              <a:t>策略实例和</a:t>
            </a:r>
            <a:r>
              <a:rPr lang="zh-CN" altLang="en-US" dirty="0" smtClean="0"/>
              <a:t>分页</a:t>
            </a:r>
            <a:r>
              <a:rPr lang="zh-CN" altLang="en-US" dirty="0" smtClean="0"/>
              <a:t>参数实例将</a:t>
            </a:r>
            <a:r>
              <a:rPr lang="zh-CN" altLang="en-US" dirty="0"/>
              <a:t>查询</a:t>
            </a:r>
            <a:r>
              <a:rPr lang="en-US" altLang="zh-CN" dirty="0"/>
              <a:t>SQL</a:t>
            </a:r>
            <a:r>
              <a:rPr lang="zh-CN" altLang="en-US" dirty="0" smtClean="0"/>
              <a:t>语句包装为分</a:t>
            </a:r>
            <a:r>
              <a:rPr lang="zh-CN" altLang="en-US" dirty="0" smtClean="0"/>
              <a:t>页查询语句</a:t>
            </a:r>
            <a:r>
              <a:rPr lang="zh-CN" altLang="en-US" dirty="0" smtClean="0"/>
              <a:t>。</a:t>
            </a:r>
            <a:endParaRPr lang="zh-CN" altLang="en-US" dirty="0"/>
          </a:p>
        </p:txBody>
      </p:sp>
    </p:spTree>
    <p:extLst>
      <p:ext uri="{BB962C8B-B14F-4D97-AF65-F5344CB8AC3E}">
        <p14:creationId xmlns:p14="http://schemas.microsoft.com/office/powerpoint/2010/main" val="16851875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动态分页查询设计</a:t>
            </a:r>
          </a:p>
        </p:txBody>
      </p:sp>
      <p:sp>
        <p:nvSpPr>
          <p:cNvPr id="3" name="内容占位符 2"/>
          <p:cNvSpPr>
            <a:spLocks noGrp="1"/>
          </p:cNvSpPr>
          <p:nvPr>
            <p:ph idx="1"/>
          </p:nvPr>
        </p:nvSpPr>
        <p:spPr>
          <a:xfrm>
            <a:off x="1013160" y="1152983"/>
            <a:ext cx="8946541" cy="4195481"/>
          </a:xfrm>
        </p:spPr>
        <p:txBody>
          <a:bodyPr/>
          <a:lstStyle/>
          <a:p>
            <a:r>
              <a:rPr lang="zh-CN" altLang="en-US" dirty="0"/>
              <a:t>分页查询构建拦截器实现</a:t>
            </a:r>
            <a:r>
              <a:rPr lang="zh-CN" altLang="en-US" dirty="0" smtClean="0"/>
              <a:t>逻辑示意图如下：</a:t>
            </a:r>
            <a:endParaRPr lang="en-US" altLang="zh-CN" dirty="0" smtClean="0"/>
          </a:p>
          <a:p>
            <a:endParaRPr lang="zh-CN" altLang="en-US" dirty="0"/>
          </a:p>
        </p:txBody>
      </p:sp>
      <p:pic>
        <p:nvPicPr>
          <p:cNvPr id="5" name="图片 4"/>
          <p:cNvPicPr>
            <a:picLocks noChangeAspect="1"/>
          </p:cNvPicPr>
          <p:nvPr/>
        </p:nvPicPr>
        <p:blipFill>
          <a:blip r:embed="rId2"/>
          <a:stretch>
            <a:fillRect/>
          </a:stretch>
        </p:blipFill>
        <p:spPr>
          <a:xfrm>
            <a:off x="183541" y="1630855"/>
            <a:ext cx="6158168" cy="521891"/>
          </a:xfrm>
          <a:prstGeom prst="rect">
            <a:avLst/>
          </a:prstGeom>
        </p:spPr>
      </p:pic>
      <p:pic>
        <p:nvPicPr>
          <p:cNvPr id="6" name="图片 5"/>
          <p:cNvPicPr>
            <a:picLocks noChangeAspect="1"/>
          </p:cNvPicPr>
          <p:nvPr/>
        </p:nvPicPr>
        <p:blipFill>
          <a:blip r:embed="rId3"/>
          <a:stretch>
            <a:fillRect/>
          </a:stretch>
        </p:blipFill>
        <p:spPr>
          <a:xfrm>
            <a:off x="190383" y="3276258"/>
            <a:ext cx="6191501" cy="1123810"/>
          </a:xfrm>
          <a:prstGeom prst="rect">
            <a:avLst/>
          </a:prstGeom>
        </p:spPr>
      </p:pic>
      <p:pic>
        <p:nvPicPr>
          <p:cNvPr id="7" name="图片 6"/>
          <p:cNvPicPr>
            <a:picLocks noChangeAspect="1"/>
          </p:cNvPicPr>
          <p:nvPr/>
        </p:nvPicPr>
        <p:blipFill>
          <a:blip r:embed="rId4"/>
          <a:stretch>
            <a:fillRect/>
          </a:stretch>
        </p:blipFill>
        <p:spPr>
          <a:xfrm>
            <a:off x="183541" y="2582434"/>
            <a:ext cx="6158168" cy="333333"/>
          </a:xfrm>
          <a:prstGeom prst="rect">
            <a:avLst/>
          </a:prstGeom>
        </p:spPr>
      </p:pic>
      <p:pic>
        <p:nvPicPr>
          <p:cNvPr id="9" name="图片 8"/>
          <p:cNvPicPr>
            <a:picLocks noChangeAspect="1"/>
          </p:cNvPicPr>
          <p:nvPr/>
        </p:nvPicPr>
        <p:blipFill>
          <a:blip r:embed="rId5"/>
          <a:stretch>
            <a:fillRect/>
          </a:stretch>
        </p:blipFill>
        <p:spPr>
          <a:xfrm>
            <a:off x="183541" y="4820501"/>
            <a:ext cx="7157417" cy="1950973"/>
          </a:xfrm>
          <a:prstGeom prst="rect">
            <a:avLst/>
          </a:prstGeom>
        </p:spPr>
      </p:pic>
      <p:pic>
        <p:nvPicPr>
          <p:cNvPr id="10" name="图片 9"/>
          <p:cNvPicPr>
            <a:picLocks noChangeAspect="1"/>
          </p:cNvPicPr>
          <p:nvPr/>
        </p:nvPicPr>
        <p:blipFill>
          <a:blip r:embed="rId6"/>
          <a:stretch>
            <a:fillRect/>
          </a:stretch>
        </p:blipFill>
        <p:spPr>
          <a:xfrm>
            <a:off x="6553226" y="3692098"/>
            <a:ext cx="5603073" cy="1098057"/>
          </a:xfrm>
          <a:prstGeom prst="rect">
            <a:avLst/>
          </a:prstGeom>
        </p:spPr>
      </p:pic>
      <p:sp>
        <p:nvSpPr>
          <p:cNvPr id="12" name="下箭头 11"/>
          <p:cNvSpPr/>
          <p:nvPr/>
        </p:nvSpPr>
        <p:spPr>
          <a:xfrm>
            <a:off x="2768958" y="2152746"/>
            <a:ext cx="424784" cy="429688"/>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13" name="下箭头 12"/>
          <p:cNvSpPr/>
          <p:nvPr/>
        </p:nvSpPr>
        <p:spPr>
          <a:xfrm>
            <a:off x="2768958" y="2881168"/>
            <a:ext cx="424784" cy="390171"/>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14" name="下箭头 13"/>
          <p:cNvSpPr/>
          <p:nvPr/>
        </p:nvSpPr>
        <p:spPr>
          <a:xfrm>
            <a:off x="2811865" y="4394851"/>
            <a:ext cx="424784" cy="425650"/>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17" name="直角上箭头 16"/>
          <p:cNvSpPr/>
          <p:nvPr/>
        </p:nvSpPr>
        <p:spPr>
          <a:xfrm>
            <a:off x="7386524" y="4702542"/>
            <a:ext cx="2618743" cy="1291844"/>
          </a:xfrm>
          <a:prstGeom prst="ben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solidFill>
                <a:schemeClr val="accent4">
                  <a:lumMod val="60000"/>
                  <a:lumOff val="40000"/>
                </a:schemeClr>
              </a:solidFill>
            </a:endParaRPr>
          </a:p>
        </p:txBody>
      </p:sp>
      <p:sp>
        <p:nvSpPr>
          <p:cNvPr id="22" name="下箭头 21"/>
          <p:cNvSpPr/>
          <p:nvPr/>
        </p:nvSpPr>
        <p:spPr>
          <a:xfrm rot="15300291">
            <a:off x="6397291" y="2511019"/>
            <a:ext cx="258504" cy="407801"/>
          </a:xfrm>
          <a:prstGeom prst="downArrow">
            <a:avLst>
              <a:gd name="adj1" fmla="val 50000"/>
              <a:gd name="adj2" fmla="val 48327"/>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23" name="下箭头 22"/>
          <p:cNvSpPr/>
          <p:nvPr/>
        </p:nvSpPr>
        <p:spPr>
          <a:xfrm rot="14854649">
            <a:off x="7357929" y="2013193"/>
            <a:ext cx="326528" cy="2417165"/>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7"/>
          <a:stretch>
            <a:fillRect/>
          </a:stretch>
        </p:blipFill>
        <p:spPr>
          <a:xfrm>
            <a:off x="6553226" y="1508794"/>
            <a:ext cx="5557981" cy="1097696"/>
          </a:xfrm>
          <a:prstGeom prst="rect">
            <a:avLst/>
          </a:prstGeom>
        </p:spPr>
      </p:pic>
    </p:spTree>
    <p:extLst>
      <p:ext uri="{BB962C8B-B14F-4D97-AF65-F5344CB8AC3E}">
        <p14:creationId xmlns:p14="http://schemas.microsoft.com/office/powerpoint/2010/main" val="966510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a:t>
            </a:r>
            <a:r>
              <a:rPr lang="en-US" altLang="zh-CN" dirty="0" err="1" smtClean="0"/>
              <a:t>SpringBoot</a:t>
            </a:r>
            <a:r>
              <a:rPr lang="zh-CN" altLang="en-US" dirty="0" smtClean="0"/>
              <a:t>构建用户管理</a:t>
            </a:r>
            <a:r>
              <a:rPr lang="en-US" altLang="zh-CN" dirty="0" smtClean="0"/>
              <a:t>Rest</a:t>
            </a:r>
            <a:r>
              <a:rPr lang="zh-CN" altLang="en-US" dirty="0" smtClean="0"/>
              <a:t>服务</a:t>
            </a:r>
            <a:endParaRPr lang="zh-CN" altLang="en-US" dirty="0"/>
          </a:p>
        </p:txBody>
      </p:sp>
      <p:sp>
        <p:nvSpPr>
          <p:cNvPr id="3" name="内容占位符 2"/>
          <p:cNvSpPr>
            <a:spLocks noGrp="1"/>
          </p:cNvSpPr>
          <p:nvPr>
            <p:ph idx="1"/>
          </p:nvPr>
        </p:nvSpPr>
        <p:spPr>
          <a:xfrm>
            <a:off x="646111" y="1679431"/>
            <a:ext cx="9618351" cy="4622895"/>
          </a:xfrm>
        </p:spPr>
        <p:txBody>
          <a:bodyPr>
            <a:normAutofit fontScale="92500" lnSpcReduction="20000"/>
          </a:bodyPr>
          <a:lstStyle/>
          <a:p>
            <a:r>
              <a:rPr lang="zh-CN" altLang="en-US" dirty="0" smtClean="0"/>
              <a:t>整合</a:t>
            </a:r>
            <a:r>
              <a:rPr lang="en-US" altLang="zh-CN" dirty="0" err="1" smtClean="0"/>
              <a:t>MyBatis</a:t>
            </a:r>
            <a:r>
              <a:rPr lang="zh-CN" altLang="en-US" dirty="0" smtClean="0"/>
              <a:t>完成用户信息创建、更新、查询和删除等操作。使用</a:t>
            </a:r>
            <a:r>
              <a:rPr lang="en-US" altLang="zh-CN" dirty="0" smtClean="0"/>
              <a:t>MySQL</a:t>
            </a:r>
            <a:r>
              <a:rPr lang="zh-CN" altLang="en-US" dirty="0" smtClean="0"/>
              <a:t>存储用户信息。</a:t>
            </a:r>
            <a:endParaRPr lang="en-US" altLang="zh-CN" dirty="0" smtClean="0"/>
          </a:p>
          <a:p>
            <a:r>
              <a:rPr lang="zh-CN" altLang="en-US" dirty="0" smtClean="0"/>
              <a:t>采用</a:t>
            </a:r>
            <a:r>
              <a:rPr lang="en-US" altLang="zh-CN" dirty="0" smtClean="0"/>
              <a:t>JAVA</a:t>
            </a:r>
            <a:r>
              <a:rPr lang="zh-CN" altLang="en-US" dirty="0" smtClean="0"/>
              <a:t>泛型生成通用泛型</a:t>
            </a:r>
            <a:r>
              <a:rPr lang="en-US" altLang="zh-CN" dirty="0" smtClean="0"/>
              <a:t>DAO</a:t>
            </a:r>
            <a:r>
              <a:rPr lang="zh-CN" altLang="en-US" dirty="0" smtClean="0"/>
              <a:t>和</a:t>
            </a:r>
            <a:r>
              <a:rPr lang="en-US" altLang="zh-CN" dirty="0" smtClean="0"/>
              <a:t>Service</a:t>
            </a:r>
            <a:r>
              <a:rPr lang="zh-CN" altLang="en-US" dirty="0" smtClean="0"/>
              <a:t>，极大地简化了代码。</a:t>
            </a:r>
            <a:endParaRPr lang="en-US" altLang="zh-CN" dirty="0" smtClean="0"/>
          </a:p>
          <a:p>
            <a:r>
              <a:rPr lang="zh-CN" altLang="en-US" dirty="0" smtClean="0"/>
              <a:t>基于</a:t>
            </a:r>
            <a:r>
              <a:rPr lang="en-US" altLang="zh-CN" dirty="0" err="1" smtClean="0"/>
              <a:t>MyBatis</a:t>
            </a:r>
            <a:r>
              <a:rPr lang="zh-CN" altLang="en-US" dirty="0"/>
              <a:t>插件</a:t>
            </a:r>
            <a:r>
              <a:rPr lang="zh-CN" altLang="en-US" dirty="0" smtClean="0"/>
              <a:t>机制生成通用分页拦截器，具有以下特点：</a:t>
            </a:r>
            <a:endParaRPr lang="en-US" altLang="zh-CN" dirty="0" smtClean="0"/>
          </a:p>
          <a:p>
            <a:pPr lvl="1">
              <a:buFont typeface="Wingdings" panose="05000000000000000000" pitchFamily="2" charset="2"/>
              <a:buChar char="l"/>
            </a:pPr>
            <a:r>
              <a:rPr lang="zh-CN" altLang="en-US" dirty="0"/>
              <a:t>采用</a:t>
            </a:r>
            <a:r>
              <a:rPr lang="zh-CN" altLang="en-US" dirty="0" smtClean="0"/>
              <a:t>策略模式和工厂模式，根据当前系统的使用数据库类型</a:t>
            </a:r>
            <a:r>
              <a:rPr lang="en-US" altLang="zh-CN" dirty="0" smtClean="0"/>
              <a:t>(MySQL</a:t>
            </a:r>
            <a:r>
              <a:rPr lang="zh-CN" altLang="en-US" dirty="0" smtClean="0"/>
              <a:t>和</a:t>
            </a:r>
            <a:r>
              <a:rPr lang="en-US" altLang="zh-CN" dirty="0" smtClean="0"/>
              <a:t>Oracle)</a:t>
            </a:r>
            <a:r>
              <a:rPr lang="zh-CN" altLang="en-US" dirty="0" smtClean="0"/>
              <a:t>动态匹配分页</a:t>
            </a:r>
            <a:r>
              <a:rPr lang="en-US" altLang="zh-CN" dirty="0" smtClean="0"/>
              <a:t>SQL</a:t>
            </a:r>
            <a:r>
              <a:rPr lang="zh-CN" altLang="en-US" dirty="0" smtClean="0"/>
              <a:t>语句生成策略。</a:t>
            </a:r>
            <a:endParaRPr lang="en-US" altLang="zh-CN" dirty="0" smtClean="0"/>
          </a:p>
          <a:p>
            <a:pPr lvl="1">
              <a:buFont typeface="Wingdings" panose="05000000000000000000" pitchFamily="2" charset="2"/>
              <a:buChar char="l"/>
            </a:pPr>
            <a:r>
              <a:rPr lang="zh-CN" altLang="en-US" dirty="0" smtClean="0"/>
              <a:t>根据正则表达式</a:t>
            </a:r>
            <a:r>
              <a:rPr lang="en-US" altLang="zh-CN" dirty="0" smtClean="0"/>
              <a:t>(</a:t>
            </a:r>
            <a:r>
              <a:rPr lang="zh-CN" altLang="en-US" dirty="0" smtClean="0"/>
              <a:t>比如</a:t>
            </a:r>
            <a:r>
              <a:rPr lang="zh-CN" altLang="en-US" dirty="0"/>
              <a:t>：</a:t>
            </a:r>
            <a:r>
              <a:rPr lang="en-US" altLang="zh-CN" dirty="0" smtClean="0"/>
              <a:t>.*</a:t>
            </a:r>
            <a:r>
              <a:rPr lang="en-US" altLang="zh-CN" dirty="0" err="1"/>
              <a:t>WithPage</a:t>
            </a:r>
            <a:r>
              <a:rPr lang="en-US" altLang="zh-CN" dirty="0"/>
              <a:t>.*</a:t>
            </a:r>
            <a:r>
              <a:rPr lang="en-US" altLang="zh-CN" dirty="0" smtClean="0"/>
              <a:t>)</a:t>
            </a:r>
            <a:r>
              <a:rPr lang="zh-CN" altLang="en-US" dirty="0" smtClean="0"/>
              <a:t>拦截</a:t>
            </a:r>
            <a:r>
              <a:rPr lang="en-US" altLang="zh-CN" dirty="0" err="1" smtClean="0"/>
              <a:t>SQLMap</a:t>
            </a:r>
            <a:r>
              <a:rPr lang="zh-CN" altLang="en-US" dirty="0" smtClean="0"/>
              <a:t>中的查询方法</a:t>
            </a:r>
            <a:r>
              <a:rPr lang="en-US" altLang="zh-CN" dirty="0" smtClean="0"/>
              <a:t>(</a:t>
            </a:r>
            <a:r>
              <a:rPr lang="zh-CN" altLang="en-US" dirty="0" smtClean="0"/>
              <a:t>即：</a:t>
            </a:r>
            <a:r>
              <a:rPr lang="en-US" altLang="zh-CN" dirty="0" smtClean="0"/>
              <a:t>select</a:t>
            </a:r>
            <a:r>
              <a:rPr lang="zh-CN" altLang="en-US" dirty="0" smtClean="0"/>
              <a:t>标签</a:t>
            </a:r>
            <a:r>
              <a:rPr lang="en-US" altLang="zh-CN" dirty="0" smtClean="0"/>
              <a:t>)</a:t>
            </a:r>
            <a:r>
              <a:rPr lang="zh-CN" altLang="en-US" dirty="0" smtClean="0"/>
              <a:t>指定采用分页方式查询。</a:t>
            </a:r>
            <a:endParaRPr lang="en-US" altLang="zh-CN" dirty="0" smtClean="0"/>
          </a:p>
          <a:p>
            <a:r>
              <a:rPr lang="zh-CN" altLang="en-US" dirty="0" smtClean="0"/>
              <a:t>使用</a:t>
            </a:r>
            <a:r>
              <a:rPr lang="en-US" altLang="zh-CN" dirty="0" smtClean="0"/>
              <a:t>@</a:t>
            </a:r>
            <a:r>
              <a:rPr lang="en-US" altLang="zh-CN" dirty="0" err="1" smtClean="0"/>
              <a:t>RestController</a:t>
            </a:r>
            <a:r>
              <a:rPr lang="zh-CN" altLang="en-US" dirty="0" smtClean="0"/>
              <a:t>和</a:t>
            </a:r>
            <a:r>
              <a:rPr lang="en-US" altLang="zh-CN" dirty="0"/>
              <a:t>@</a:t>
            </a:r>
            <a:r>
              <a:rPr lang="en-US" altLang="zh-CN" dirty="0" err="1"/>
              <a:t>RequestBody</a:t>
            </a:r>
            <a:r>
              <a:rPr lang="zh-CN" altLang="en-US" dirty="0" smtClean="0"/>
              <a:t>注解实现</a:t>
            </a:r>
            <a:r>
              <a:rPr lang="en-US" altLang="zh-CN" dirty="0" smtClean="0"/>
              <a:t>Rest</a:t>
            </a:r>
            <a:r>
              <a:rPr lang="zh-CN" altLang="en-US" dirty="0" smtClean="0"/>
              <a:t>服务。</a:t>
            </a:r>
            <a:endParaRPr lang="en-US" altLang="zh-CN" dirty="0" smtClean="0"/>
          </a:p>
          <a:p>
            <a:r>
              <a:rPr lang="zh-CN" altLang="en-US" dirty="0" smtClean="0"/>
              <a:t>采用</a:t>
            </a:r>
            <a:r>
              <a:rPr lang="en-US" altLang="zh-CN" dirty="0" smtClean="0"/>
              <a:t>Spring </a:t>
            </a:r>
            <a:r>
              <a:rPr lang="zh-CN" altLang="en-US" dirty="0" smtClean="0"/>
              <a:t>中的</a:t>
            </a:r>
            <a:r>
              <a:rPr lang="en-US" altLang="zh-CN" dirty="0" smtClean="0"/>
              <a:t>Profile</a:t>
            </a:r>
            <a:r>
              <a:rPr lang="zh-CN" altLang="en-US" dirty="0" smtClean="0"/>
              <a:t>机制模拟完成测试环境和生产环境不同配置</a:t>
            </a:r>
            <a:r>
              <a:rPr lang="en-US" altLang="zh-CN" dirty="0" smtClean="0"/>
              <a:t>(properties)</a:t>
            </a:r>
            <a:r>
              <a:rPr lang="zh-CN" altLang="en-US" dirty="0" smtClean="0"/>
              <a:t>切换及不同配置类的加载。作业中完成了测试环境中用户模拟数据加载。</a:t>
            </a:r>
            <a:endParaRPr lang="en-US" altLang="zh-CN" dirty="0" smtClean="0"/>
          </a:p>
          <a:p>
            <a:r>
              <a:rPr lang="zh-CN" altLang="en-US" dirty="0" smtClean="0"/>
              <a:t>采用</a:t>
            </a:r>
            <a:r>
              <a:rPr lang="en-US" altLang="zh-CN" dirty="0" err="1" smtClean="0"/>
              <a:t>SpringBoot</a:t>
            </a:r>
            <a:r>
              <a:rPr lang="zh-CN" altLang="en-US" dirty="0" smtClean="0"/>
              <a:t>测试框架完成用户服务</a:t>
            </a:r>
            <a:r>
              <a:rPr lang="en-US" altLang="zh-CN" dirty="0" smtClean="0"/>
              <a:t>(Dao</a:t>
            </a:r>
            <a:r>
              <a:rPr lang="zh-CN" altLang="en-US" dirty="0" smtClean="0"/>
              <a:t>和</a:t>
            </a:r>
            <a:r>
              <a:rPr lang="en-US" altLang="zh-CN" dirty="0" smtClean="0"/>
              <a:t>Service)</a:t>
            </a:r>
            <a:r>
              <a:rPr lang="zh-CN" altLang="en-US" dirty="0" smtClean="0"/>
              <a:t>和</a:t>
            </a:r>
            <a:r>
              <a:rPr lang="en-US" altLang="zh-CN" dirty="0" smtClean="0"/>
              <a:t>WEB</a:t>
            </a:r>
            <a:r>
              <a:rPr lang="zh-CN" altLang="en-US" dirty="0" smtClean="0"/>
              <a:t>端 </a:t>
            </a:r>
            <a:r>
              <a:rPr lang="en-US" altLang="zh-CN" dirty="0" smtClean="0"/>
              <a:t>(Controller)</a:t>
            </a:r>
            <a:r>
              <a:rPr lang="zh-CN" altLang="en-US" dirty="0"/>
              <a:t>单元</a:t>
            </a:r>
            <a:r>
              <a:rPr lang="zh-CN" altLang="en-US" dirty="0" smtClean="0"/>
              <a:t>测试。</a:t>
            </a:r>
            <a:endParaRPr lang="en-US" altLang="zh-CN" dirty="0" smtClean="0"/>
          </a:p>
          <a:p>
            <a:r>
              <a:rPr lang="zh-CN" altLang="en-US" dirty="0"/>
              <a:t>整合</a:t>
            </a:r>
            <a:r>
              <a:rPr lang="en-US" altLang="zh-CN" dirty="0" smtClean="0"/>
              <a:t>Spring Session </a:t>
            </a:r>
            <a:r>
              <a:rPr lang="zh-CN" altLang="en-US" dirty="0" smtClean="0"/>
              <a:t>和 </a:t>
            </a:r>
            <a:r>
              <a:rPr lang="en-US" altLang="zh-CN" dirty="0" err="1" smtClean="0"/>
              <a:t>Redis</a:t>
            </a:r>
            <a:r>
              <a:rPr lang="zh-CN" altLang="en-US" dirty="0" smtClean="0"/>
              <a:t>完成用户会话存储及分布式共享。</a:t>
            </a:r>
            <a:endParaRPr lang="en-US" altLang="zh-CN" dirty="0" smtClean="0"/>
          </a:p>
          <a:p>
            <a:r>
              <a:rPr lang="zh-CN" altLang="en-US" dirty="0" smtClean="0"/>
              <a:t>采用</a:t>
            </a:r>
            <a:r>
              <a:rPr lang="en-US" altLang="zh-CN" dirty="0" err="1" smtClean="0"/>
              <a:t>Gradle</a:t>
            </a:r>
            <a:r>
              <a:rPr lang="zh-CN" altLang="en-US" dirty="0" smtClean="0"/>
              <a:t>完成项目构建和打包。</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4101168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用户管理</a:t>
            </a:r>
            <a:r>
              <a:rPr lang="en-US" altLang="zh-CN" dirty="0" smtClean="0"/>
              <a:t>Rest</a:t>
            </a:r>
            <a:r>
              <a:rPr lang="zh-CN" altLang="en-US" dirty="0" smtClean="0"/>
              <a:t>服务</a:t>
            </a:r>
            <a:endParaRPr lang="zh-CN" altLang="en-US" dirty="0"/>
          </a:p>
        </p:txBody>
      </p:sp>
      <p:sp>
        <p:nvSpPr>
          <p:cNvPr id="3" name="内容占位符 2"/>
          <p:cNvSpPr>
            <a:spLocks noGrp="1"/>
          </p:cNvSpPr>
          <p:nvPr>
            <p:ph idx="1"/>
          </p:nvPr>
        </p:nvSpPr>
        <p:spPr>
          <a:xfrm>
            <a:off x="1103312" y="1533378"/>
            <a:ext cx="8946541" cy="4715021"/>
          </a:xfrm>
        </p:spPr>
        <p:txBody>
          <a:bodyPr/>
          <a:lstStyle/>
          <a:p>
            <a:r>
              <a:rPr lang="zh-CN" altLang="en-US" dirty="0"/>
              <a:t>使用</a:t>
            </a:r>
            <a:r>
              <a:rPr lang="en-US" altLang="zh-CN" dirty="0"/>
              <a:t>@</a:t>
            </a:r>
            <a:r>
              <a:rPr lang="en-US" altLang="zh-CN" dirty="0" err="1"/>
              <a:t>RestController</a:t>
            </a:r>
            <a:r>
              <a:rPr lang="zh-CN" altLang="en-US" dirty="0"/>
              <a:t>和</a:t>
            </a:r>
            <a:r>
              <a:rPr lang="en-US" altLang="zh-CN" dirty="0"/>
              <a:t>@</a:t>
            </a:r>
            <a:r>
              <a:rPr lang="en-US" altLang="zh-CN" dirty="0" err="1"/>
              <a:t>RequestBody</a:t>
            </a:r>
            <a:r>
              <a:rPr lang="zh-CN" altLang="en-US" dirty="0"/>
              <a:t>注解</a:t>
            </a:r>
            <a:r>
              <a:rPr lang="zh-CN" altLang="en-US" dirty="0" smtClean="0"/>
              <a:t>实现用户管理</a:t>
            </a:r>
            <a:r>
              <a:rPr lang="en-US" altLang="zh-CN" dirty="0" smtClean="0"/>
              <a:t>Rest</a:t>
            </a:r>
            <a:r>
              <a:rPr lang="zh-CN" altLang="en-US" dirty="0" smtClean="0"/>
              <a:t>服务。包括：用户创建、用户注销、用户删除、用户信息查询、用户信息分页查询、用户登录服务。如图：</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1251791" y="2550395"/>
            <a:ext cx="5085714" cy="1495238"/>
          </a:xfrm>
          <a:prstGeom prst="rect">
            <a:avLst/>
          </a:prstGeom>
        </p:spPr>
      </p:pic>
      <p:pic>
        <p:nvPicPr>
          <p:cNvPr id="5" name="图片 4"/>
          <p:cNvPicPr>
            <a:picLocks noChangeAspect="1"/>
          </p:cNvPicPr>
          <p:nvPr/>
        </p:nvPicPr>
        <p:blipFill>
          <a:blip r:embed="rId3"/>
          <a:stretch>
            <a:fillRect/>
          </a:stretch>
        </p:blipFill>
        <p:spPr>
          <a:xfrm>
            <a:off x="1252772" y="4045633"/>
            <a:ext cx="8647619" cy="2636521"/>
          </a:xfrm>
          <a:prstGeom prst="rect">
            <a:avLst/>
          </a:prstGeom>
        </p:spPr>
      </p:pic>
    </p:spTree>
    <p:extLst>
      <p:ext uri="{BB962C8B-B14F-4D97-AF65-F5344CB8AC3E}">
        <p14:creationId xmlns:p14="http://schemas.microsoft.com/office/powerpoint/2010/main" val="19181341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用户管理</a:t>
            </a:r>
            <a:r>
              <a:rPr lang="en-US" altLang="zh-CN" dirty="0"/>
              <a:t>Rest</a:t>
            </a:r>
            <a:r>
              <a:rPr lang="zh-CN" altLang="en-US" dirty="0"/>
              <a:t>服务</a:t>
            </a:r>
          </a:p>
        </p:txBody>
      </p:sp>
      <p:sp>
        <p:nvSpPr>
          <p:cNvPr id="3" name="内容占位符 2"/>
          <p:cNvSpPr>
            <a:spLocks noGrp="1"/>
          </p:cNvSpPr>
          <p:nvPr>
            <p:ph idx="1"/>
          </p:nvPr>
        </p:nvSpPr>
        <p:spPr>
          <a:xfrm>
            <a:off x="875201" y="1321398"/>
            <a:ext cx="8946541" cy="4195481"/>
          </a:xfrm>
        </p:spPr>
        <p:txBody>
          <a:bodyPr/>
          <a:lstStyle/>
          <a:p>
            <a:r>
              <a:rPr lang="zh-CN" altLang="en-US" dirty="0" smtClean="0"/>
              <a:t>用户管理</a:t>
            </a:r>
            <a:r>
              <a:rPr lang="en-US" altLang="zh-CN" dirty="0" smtClean="0"/>
              <a:t>Rest</a:t>
            </a:r>
            <a:r>
              <a:rPr lang="zh-CN" altLang="en-US" dirty="0" smtClean="0"/>
              <a:t>服务演示</a:t>
            </a:r>
            <a:endParaRPr lang="en-US" altLang="zh-CN" dirty="0" smtClean="0"/>
          </a:p>
          <a:p>
            <a:pPr lvl="1">
              <a:buFont typeface="Wingdings" panose="05000000000000000000" pitchFamily="2" charset="2"/>
              <a:buChar char="l"/>
            </a:pPr>
            <a:r>
              <a:rPr lang="en-US" altLang="zh-CN" dirty="0"/>
              <a:t> </a:t>
            </a:r>
            <a:r>
              <a:rPr lang="zh-CN" altLang="en-US" dirty="0" smtClean="0"/>
              <a:t>创建用户服务</a:t>
            </a:r>
            <a:r>
              <a:rPr lang="en-US" altLang="zh-CN" dirty="0" smtClean="0"/>
              <a:t> </a:t>
            </a:r>
          </a:p>
          <a:p>
            <a:pPr marL="0" indent="0">
              <a:buNone/>
            </a:pPr>
            <a:endParaRPr lang="en-US" altLang="zh-CN" dirty="0" smtClean="0"/>
          </a:p>
          <a:p>
            <a:pPr marL="0" indent="0">
              <a:buNone/>
            </a:pPr>
            <a:endParaRPr lang="zh-CN" altLang="en-US" dirty="0"/>
          </a:p>
        </p:txBody>
      </p:sp>
      <p:pic>
        <p:nvPicPr>
          <p:cNvPr id="4" name="图片 3"/>
          <p:cNvPicPr>
            <a:picLocks noChangeAspect="1"/>
          </p:cNvPicPr>
          <p:nvPr/>
        </p:nvPicPr>
        <p:blipFill>
          <a:blip r:embed="rId2"/>
          <a:stretch>
            <a:fillRect/>
          </a:stretch>
        </p:blipFill>
        <p:spPr>
          <a:xfrm>
            <a:off x="1163836" y="2211950"/>
            <a:ext cx="9811456" cy="4314286"/>
          </a:xfrm>
          <a:prstGeom prst="rect">
            <a:avLst/>
          </a:prstGeom>
        </p:spPr>
      </p:pic>
    </p:spTree>
    <p:extLst>
      <p:ext uri="{BB962C8B-B14F-4D97-AF65-F5344CB8AC3E}">
        <p14:creationId xmlns:p14="http://schemas.microsoft.com/office/powerpoint/2010/main" val="2002311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用户管理</a:t>
            </a:r>
            <a:r>
              <a:rPr lang="en-US" altLang="zh-CN" dirty="0"/>
              <a:t>Rest</a:t>
            </a:r>
            <a:r>
              <a:rPr lang="zh-CN" altLang="en-US" dirty="0"/>
              <a:t>服务</a:t>
            </a:r>
          </a:p>
        </p:txBody>
      </p:sp>
      <p:sp>
        <p:nvSpPr>
          <p:cNvPr id="3" name="内容占位符 2"/>
          <p:cNvSpPr>
            <a:spLocks noGrp="1"/>
          </p:cNvSpPr>
          <p:nvPr>
            <p:ph idx="1"/>
          </p:nvPr>
        </p:nvSpPr>
        <p:spPr>
          <a:xfrm>
            <a:off x="875201" y="1321398"/>
            <a:ext cx="8946541" cy="4195481"/>
          </a:xfrm>
        </p:spPr>
        <p:txBody>
          <a:bodyPr/>
          <a:lstStyle/>
          <a:p>
            <a:r>
              <a:rPr lang="zh-CN" altLang="en-US" dirty="0" smtClean="0"/>
              <a:t>用户管理</a:t>
            </a:r>
            <a:r>
              <a:rPr lang="en-US" altLang="zh-CN" dirty="0" smtClean="0"/>
              <a:t>Rest</a:t>
            </a:r>
            <a:r>
              <a:rPr lang="zh-CN" altLang="en-US" dirty="0" smtClean="0"/>
              <a:t>服务演示</a:t>
            </a:r>
            <a:endParaRPr lang="en-US" altLang="zh-CN" dirty="0" smtClean="0"/>
          </a:p>
          <a:p>
            <a:pPr lvl="1">
              <a:buFont typeface="Wingdings" panose="05000000000000000000" pitchFamily="2" charset="2"/>
              <a:buChar char="l"/>
            </a:pPr>
            <a:r>
              <a:rPr lang="en-US" altLang="zh-CN" dirty="0"/>
              <a:t> </a:t>
            </a:r>
            <a:r>
              <a:rPr lang="zh-CN" altLang="en-US" dirty="0" smtClean="0"/>
              <a:t>用户登录服务</a:t>
            </a:r>
            <a:r>
              <a:rPr lang="en-US" altLang="zh-CN" dirty="0" smtClean="0"/>
              <a:t> </a:t>
            </a:r>
          </a:p>
          <a:p>
            <a:pPr marL="0" indent="0">
              <a:buNone/>
            </a:pPr>
            <a:endParaRPr lang="en-US" altLang="zh-CN" dirty="0" smtClean="0"/>
          </a:p>
          <a:p>
            <a:pPr marL="0" indent="0">
              <a:buNone/>
            </a:pPr>
            <a:endParaRPr lang="zh-CN" altLang="en-US" dirty="0"/>
          </a:p>
        </p:txBody>
      </p:sp>
      <p:pic>
        <p:nvPicPr>
          <p:cNvPr id="5" name="图片 4"/>
          <p:cNvPicPr>
            <a:picLocks noChangeAspect="1"/>
          </p:cNvPicPr>
          <p:nvPr/>
        </p:nvPicPr>
        <p:blipFill>
          <a:blip r:embed="rId2"/>
          <a:stretch>
            <a:fillRect/>
          </a:stretch>
        </p:blipFill>
        <p:spPr>
          <a:xfrm>
            <a:off x="1129986" y="2298615"/>
            <a:ext cx="9847619" cy="3723809"/>
          </a:xfrm>
          <a:prstGeom prst="rect">
            <a:avLst/>
          </a:prstGeom>
        </p:spPr>
      </p:pic>
    </p:spTree>
    <p:extLst>
      <p:ext uri="{BB962C8B-B14F-4D97-AF65-F5344CB8AC3E}">
        <p14:creationId xmlns:p14="http://schemas.microsoft.com/office/powerpoint/2010/main" val="2033055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用户管理</a:t>
            </a:r>
            <a:r>
              <a:rPr lang="en-US" altLang="zh-CN" dirty="0"/>
              <a:t>Rest</a:t>
            </a:r>
            <a:r>
              <a:rPr lang="zh-CN" altLang="en-US" dirty="0"/>
              <a:t>服务</a:t>
            </a:r>
          </a:p>
        </p:txBody>
      </p:sp>
      <p:sp>
        <p:nvSpPr>
          <p:cNvPr id="3" name="内容占位符 2"/>
          <p:cNvSpPr>
            <a:spLocks noGrp="1"/>
          </p:cNvSpPr>
          <p:nvPr>
            <p:ph idx="1"/>
          </p:nvPr>
        </p:nvSpPr>
        <p:spPr>
          <a:xfrm>
            <a:off x="875201" y="1321398"/>
            <a:ext cx="8946541" cy="4195481"/>
          </a:xfrm>
        </p:spPr>
        <p:txBody>
          <a:bodyPr/>
          <a:lstStyle/>
          <a:p>
            <a:r>
              <a:rPr lang="zh-CN" altLang="en-US" dirty="0" smtClean="0"/>
              <a:t>用户管理</a:t>
            </a:r>
            <a:r>
              <a:rPr lang="en-US" altLang="zh-CN" dirty="0" smtClean="0"/>
              <a:t>Rest</a:t>
            </a:r>
            <a:r>
              <a:rPr lang="zh-CN" altLang="en-US" dirty="0" smtClean="0"/>
              <a:t>服务演示</a:t>
            </a:r>
            <a:endParaRPr lang="en-US" altLang="zh-CN" dirty="0" smtClean="0"/>
          </a:p>
          <a:p>
            <a:pPr lvl="1">
              <a:buFont typeface="Wingdings" panose="05000000000000000000" pitchFamily="2" charset="2"/>
              <a:buChar char="l"/>
            </a:pPr>
            <a:r>
              <a:rPr lang="en-US" altLang="zh-CN" dirty="0"/>
              <a:t> </a:t>
            </a:r>
            <a:r>
              <a:rPr lang="zh-CN" altLang="en-US" dirty="0" smtClean="0"/>
              <a:t>用户注销服务</a:t>
            </a:r>
            <a:r>
              <a:rPr lang="en-US" altLang="zh-CN" dirty="0" smtClean="0"/>
              <a:t> </a:t>
            </a:r>
          </a:p>
          <a:p>
            <a:pPr marL="0" indent="0">
              <a:buNone/>
            </a:pPr>
            <a:endParaRPr lang="en-US" altLang="zh-CN" dirty="0" smtClean="0"/>
          </a:p>
          <a:p>
            <a:pPr marL="0" indent="0">
              <a:buNone/>
            </a:pPr>
            <a:endParaRPr lang="zh-CN" altLang="en-US" dirty="0"/>
          </a:p>
        </p:txBody>
      </p:sp>
      <p:pic>
        <p:nvPicPr>
          <p:cNvPr id="4" name="图片 3"/>
          <p:cNvPicPr>
            <a:picLocks noChangeAspect="1"/>
          </p:cNvPicPr>
          <p:nvPr/>
        </p:nvPicPr>
        <p:blipFill>
          <a:blip r:embed="rId2"/>
          <a:stretch>
            <a:fillRect/>
          </a:stretch>
        </p:blipFill>
        <p:spPr>
          <a:xfrm>
            <a:off x="1195786" y="2156988"/>
            <a:ext cx="10058367" cy="4228571"/>
          </a:xfrm>
          <a:prstGeom prst="rect">
            <a:avLst/>
          </a:prstGeom>
        </p:spPr>
      </p:pic>
    </p:spTree>
    <p:extLst>
      <p:ext uri="{BB962C8B-B14F-4D97-AF65-F5344CB8AC3E}">
        <p14:creationId xmlns:p14="http://schemas.microsoft.com/office/powerpoint/2010/main" val="15774148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用户管理</a:t>
            </a:r>
            <a:r>
              <a:rPr lang="en-US" altLang="zh-CN" dirty="0"/>
              <a:t>Rest</a:t>
            </a:r>
            <a:r>
              <a:rPr lang="zh-CN" altLang="en-US" dirty="0"/>
              <a:t>服务</a:t>
            </a:r>
          </a:p>
        </p:txBody>
      </p:sp>
      <p:sp>
        <p:nvSpPr>
          <p:cNvPr id="3" name="内容占位符 2"/>
          <p:cNvSpPr>
            <a:spLocks noGrp="1"/>
          </p:cNvSpPr>
          <p:nvPr>
            <p:ph idx="1"/>
          </p:nvPr>
        </p:nvSpPr>
        <p:spPr>
          <a:xfrm>
            <a:off x="875201" y="1321398"/>
            <a:ext cx="8946541" cy="4195481"/>
          </a:xfrm>
        </p:spPr>
        <p:txBody>
          <a:bodyPr/>
          <a:lstStyle/>
          <a:p>
            <a:r>
              <a:rPr lang="zh-CN" altLang="en-US" dirty="0" smtClean="0"/>
              <a:t>用户管理</a:t>
            </a:r>
            <a:r>
              <a:rPr lang="en-US" altLang="zh-CN" dirty="0" smtClean="0"/>
              <a:t>Rest</a:t>
            </a:r>
            <a:r>
              <a:rPr lang="zh-CN" altLang="en-US" dirty="0" smtClean="0"/>
              <a:t>服务演示</a:t>
            </a:r>
            <a:endParaRPr lang="en-US" altLang="zh-CN" dirty="0" smtClean="0"/>
          </a:p>
          <a:p>
            <a:pPr lvl="1">
              <a:buFont typeface="Wingdings" panose="05000000000000000000" pitchFamily="2" charset="2"/>
              <a:buChar char="l"/>
            </a:pPr>
            <a:r>
              <a:rPr lang="en-US" altLang="zh-CN" dirty="0"/>
              <a:t> </a:t>
            </a:r>
            <a:r>
              <a:rPr lang="zh-CN" altLang="en-US" dirty="0" smtClean="0"/>
              <a:t>用户删除服务</a:t>
            </a:r>
            <a:r>
              <a:rPr lang="en-US" altLang="zh-CN" dirty="0" smtClean="0"/>
              <a:t> </a:t>
            </a:r>
          </a:p>
          <a:p>
            <a:pPr lvl="1">
              <a:buFont typeface="Wingdings" panose="05000000000000000000" pitchFamily="2" charset="2"/>
              <a:buChar char="l"/>
            </a:pPr>
            <a:endParaRPr lang="en-US" altLang="zh-CN" dirty="0" smtClean="0"/>
          </a:p>
          <a:p>
            <a:pPr marL="0" indent="0">
              <a:buNone/>
            </a:pPr>
            <a:endParaRPr lang="en-US" altLang="zh-CN" dirty="0" smtClean="0"/>
          </a:p>
          <a:p>
            <a:pPr marL="0" indent="0">
              <a:buNone/>
            </a:pPr>
            <a:endParaRPr lang="zh-CN" altLang="en-US" dirty="0"/>
          </a:p>
        </p:txBody>
      </p:sp>
      <p:pic>
        <p:nvPicPr>
          <p:cNvPr id="5" name="图片 4"/>
          <p:cNvPicPr>
            <a:picLocks noChangeAspect="1"/>
          </p:cNvPicPr>
          <p:nvPr/>
        </p:nvPicPr>
        <p:blipFill>
          <a:blip r:embed="rId2"/>
          <a:stretch>
            <a:fillRect/>
          </a:stretch>
        </p:blipFill>
        <p:spPr>
          <a:xfrm>
            <a:off x="1317852" y="2276078"/>
            <a:ext cx="9830262" cy="4219048"/>
          </a:xfrm>
          <a:prstGeom prst="rect">
            <a:avLst/>
          </a:prstGeom>
        </p:spPr>
      </p:pic>
    </p:spTree>
    <p:extLst>
      <p:ext uri="{BB962C8B-B14F-4D97-AF65-F5344CB8AC3E}">
        <p14:creationId xmlns:p14="http://schemas.microsoft.com/office/powerpoint/2010/main" val="29582819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用户管理</a:t>
            </a:r>
            <a:r>
              <a:rPr lang="en-US" altLang="zh-CN" dirty="0"/>
              <a:t>Rest</a:t>
            </a:r>
            <a:r>
              <a:rPr lang="zh-CN" altLang="en-US" dirty="0"/>
              <a:t>服务</a:t>
            </a:r>
          </a:p>
        </p:txBody>
      </p:sp>
      <p:sp>
        <p:nvSpPr>
          <p:cNvPr id="3" name="内容占位符 2"/>
          <p:cNvSpPr>
            <a:spLocks noGrp="1"/>
          </p:cNvSpPr>
          <p:nvPr>
            <p:ph idx="1"/>
          </p:nvPr>
        </p:nvSpPr>
        <p:spPr>
          <a:xfrm>
            <a:off x="875201" y="1321398"/>
            <a:ext cx="8946541" cy="4195481"/>
          </a:xfrm>
        </p:spPr>
        <p:txBody>
          <a:bodyPr/>
          <a:lstStyle/>
          <a:p>
            <a:r>
              <a:rPr lang="zh-CN" altLang="en-US" dirty="0" smtClean="0"/>
              <a:t>用户管理</a:t>
            </a:r>
            <a:r>
              <a:rPr lang="en-US" altLang="zh-CN" dirty="0" smtClean="0"/>
              <a:t>Rest</a:t>
            </a:r>
            <a:r>
              <a:rPr lang="zh-CN" altLang="en-US" dirty="0" smtClean="0"/>
              <a:t>服务演示</a:t>
            </a:r>
            <a:endParaRPr lang="en-US" altLang="zh-CN" dirty="0" smtClean="0"/>
          </a:p>
          <a:p>
            <a:pPr lvl="1">
              <a:buFont typeface="Wingdings" panose="05000000000000000000" pitchFamily="2" charset="2"/>
              <a:buChar char="l"/>
            </a:pPr>
            <a:r>
              <a:rPr lang="en-US" altLang="zh-CN" dirty="0"/>
              <a:t> </a:t>
            </a:r>
            <a:r>
              <a:rPr lang="zh-CN" altLang="en-US" dirty="0" smtClean="0"/>
              <a:t>用户信息查询服务</a:t>
            </a:r>
            <a:r>
              <a:rPr lang="en-US" altLang="zh-CN" dirty="0" smtClean="0"/>
              <a:t> </a:t>
            </a:r>
          </a:p>
          <a:p>
            <a:pPr lvl="1">
              <a:buFont typeface="Wingdings" panose="05000000000000000000" pitchFamily="2" charset="2"/>
              <a:buChar char="l"/>
            </a:pPr>
            <a:endParaRPr lang="en-US" altLang="zh-CN" dirty="0" smtClean="0"/>
          </a:p>
          <a:p>
            <a:pPr marL="0" indent="0">
              <a:buNone/>
            </a:pPr>
            <a:endParaRPr lang="en-US" altLang="zh-CN" dirty="0" smtClean="0"/>
          </a:p>
          <a:p>
            <a:pPr marL="0" indent="0">
              <a:buNone/>
            </a:pPr>
            <a:endParaRPr lang="zh-CN" altLang="en-US" dirty="0"/>
          </a:p>
        </p:txBody>
      </p:sp>
      <p:pic>
        <p:nvPicPr>
          <p:cNvPr id="6" name="图片 5"/>
          <p:cNvPicPr>
            <a:picLocks noChangeAspect="1"/>
          </p:cNvPicPr>
          <p:nvPr/>
        </p:nvPicPr>
        <p:blipFill>
          <a:blip r:embed="rId2"/>
          <a:stretch>
            <a:fillRect/>
          </a:stretch>
        </p:blipFill>
        <p:spPr>
          <a:xfrm>
            <a:off x="759655" y="2127553"/>
            <a:ext cx="11197883" cy="4456127"/>
          </a:xfrm>
          <a:prstGeom prst="rect">
            <a:avLst/>
          </a:prstGeom>
        </p:spPr>
      </p:pic>
    </p:spTree>
    <p:extLst>
      <p:ext uri="{BB962C8B-B14F-4D97-AF65-F5344CB8AC3E}">
        <p14:creationId xmlns:p14="http://schemas.microsoft.com/office/powerpoint/2010/main" val="4318425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用户管理</a:t>
            </a:r>
            <a:r>
              <a:rPr lang="en-US" altLang="zh-CN" dirty="0"/>
              <a:t>Rest</a:t>
            </a:r>
            <a:r>
              <a:rPr lang="zh-CN" altLang="en-US" dirty="0"/>
              <a:t>服务</a:t>
            </a:r>
          </a:p>
        </p:txBody>
      </p:sp>
      <p:sp>
        <p:nvSpPr>
          <p:cNvPr id="3" name="内容占位符 2"/>
          <p:cNvSpPr>
            <a:spLocks noGrp="1"/>
          </p:cNvSpPr>
          <p:nvPr>
            <p:ph idx="1"/>
          </p:nvPr>
        </p:nvSpPr>
        <p:spPr>
          <a:xfrm>
            <a:off x="875201" y="1321398"/>
            <a:ext cx="8946541" cy="4195481"/>
          </a:xfrm>
        </p:spPr>
        <p:txBody>
          <a:bodyPr/>
          <a:lstStyle/>
          <a:p>
            <a:r>
              <a:rPr lang="zh-CN" altLang="en-US" dirty="0" smtClean="0"/>
              <a:t>用户管理</a:t>
            </a:r>
            <a:r>
              <a:rPr lang="en-US" altLang="zh-CN" dirty="0" smtClean="0"/>
              <a:t>Rest</a:t>
            </a:r>
            <a:r>
              <a:rPr lang="zh-CN" altLang="en-US" dirty="0" smtClean="0"/>
              <a:t>服务演示</a:t>
            </a:r>
            <a:endParaRPr lang="en-US" altLang="zh-CN" dirty="0" smtClean="0"/>
          </a:p>
          <a:p>
            <a:pPr lvl="1">
              <a:buFont typeface="Wingdings" panose="05000000000000000000" pitchFamily="2" charset="2"/>
              <a:buChar char="l"/>
            </a:pPr>
            <a:r>
              <a:rPr lang="en-US" altLang="zh-CN" dirty="0"/>
              <a:t> </a:t>
            </a:r>
            <a:r>
              <a:rPr lang="zh-CN" altLang="en-US" dirty="0" smtClean="0"/>
              <a:t>用户信息分页查询服务及生成的</a:t>
            </a:r>
            <a:r>
              <a:rPr lang="zh-CN" altLang="en-US" dirty="0"/>
              <a:t>分页</a:t>
            </a:r>
            <a:r>
              <a:rPr lang="en-US" altLang="zh-CN" dirty="0" smtClean="0"/>
              <a:t>SQL</a:t>
            </a:r>
            <a:r>
              <a:rPr lang="zh-CN" altLang="en-US" dirty="0"/>
              <a:t>日志</a:t>
            </a:r>
            <a:r>
              <a:rPr lang="en-US" altLang="zh-CN" dirty="0" smtClean="0"/>
              <a:t> </a:t>
            </a:r>
            <a:endParaRPr lang="en-US" altLang="zh-CN" dirty="0" smtClean="0"/>
          </a:p>
          <a:p>
            <a:pPr lvl="1">
              <a:buFont typeface="Wingdings" panose="05000000000000000000" pitchFamily="2" charset="2"/>
              <a:buChar char="l"/>
            </a:pPr>
            <a:endParaRPr lang="en-US" altLang="zh-CN" dirty="0" smtClean="0"/>
          </a:p>
          <a:p>
            <a:pPr marL="0" indent="0">
              <a:buNone/>
            </a:pPr>
            <a:endParaRPr lang="en-US" altLang="zh-CN" dirty="0" smtClean="0"/>
          </a:p>
          <a:p>
            <a:pPr marL="0" indent="0">
              <a:buNone/>
            </a:pPr>
            <a:endParaRPr lang="zh-CN" altLang="en-US" dirty="0"/>
          </a:p>
        </p:txBody>
      </p:sp>
      <p:pic>
        <p:nvPicPr>
          <p:cNvPr id="4" name="图片 3"/>
          <p:cNvPicPr>
            <a:picLocks noChangeAspect="1"/>
          </p:cNvPicPr>
          <p:nvPr/>
        </p:nvPicPr>
        <p:blipFill>
          <a:blip r:embed="rId2"/>
          <a:stretch>
            <a:fillRect/>
          </a:stretch>
        </p:blipFill>
        <p:spPr>
          <a:xfrm>
            <a:off x="1367570" y="2122206"/>
            <a:ext cx="10522634" cy="2942163"/>
          </a:xfrm>
          <a:prstGeom prst="rect">
            <a:avLst/>
          </a:prstGeom>
        </p:spPr>
      </p:pic>
      <p:pic>
        <p:nvPicPr>
          <p:cNvPr id="5" name="图片 4"/>
          <p:cNvPicPr>
            <a:picLocks noChangeAspect="1"/>
          </p:cNvPicPr>
          <p:nvPr/>
        </p:nvPicPr>
        <p:blipFill>
          <a:blip r:embed="rId3"/>
          <a:stretch>
            <a:fillRect/>
          </a:stretch>
        </p:blipFill>
        <p:spPr>
          <a:xfrm>
            <a:off x="1367570" y="5162843"/>
            <a:ext cx="10522634" cy="1586072"/>
          </a:xfrm>
          <a:prstGeom prst="rect">
            <a:avLst/>
          </a:prstGeom>
        </p:spPr>
      </p:pic>
    </p:spTree>
    <p:extLst>
      <p:ext uri="{BB962C8B-B14F-4D97-AF65-F5344CB8AC3E}">
        <p14:creationId xmlns:p14="http://schemas.microsoft.com/office/powerpoint/2010/main" val="21960271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735846" cy="1400530"/>
          </a:xfrm>
        </p:spPr>
        <p:txBody>
          <a:bodyPr/>
          <a:lstStyle/>
          <a:p>
            <a:r>
              <a:rPr lang="en-US" altLang="zh-CN" dirty="0" err="1" smtClean="0"/>
              <a:t>HttpSession</a:t>
            </a:r>
            <a:r>
              <a:rPr lang="zh-CN" altLang="en-US" dirty="0" smtClean="0"/>
              <a:t>存储和共享</a:t>
            </a:r>
            <a:endParaRPr lang="zh-CN" altLang="en-US" dirty="0"/>
          </a:p>
        </p:txBody>
      </p:sp>
      <p:sp>
        <p:nvSpPr>
          <p:cNvPr id="3" name="内容占位符 2"/>
          <p:cNvSpPr>
            <a:spLocks noGrp="1"/>
          </p:cNvSpPr>
          <p:nvPr>
            <p:ph idx="1"/>
          </p:nvPr>
        </p:nvSpPr>
        <p:spPr>
          <a:xfrm>
            <a:off x="1040763" y="1490210"/>
            <a:ext cx="8946541" cy="4195481"/>
          </a:xfrm>
        </p:spPr>
        <p:txBody>
          <a:bodyPr>
            <a:normAutofit/>
          </a:bodyPr>
          <a:lstStyle/>
          <a:p>
            <a:r>
              <a:rPr lang="zh-CN" altLang="en-US" dirty="0"/>
              <a:t>整合</a:t>
            </a:r>
            <a:r>
              <a:rPr lang="en-US" altLang="zh-CN" dirty="0"/>
              <a:t>Spring Session </a:t>
            </a:r>
            <a:r>
              <a:rPr lang="zh-CN" altLang="en-US" dirty="0"/>
              <a:t>和 </a:t>
            </a:r>
            <a:r>
              <a:rPr lang="en-US" altLang="zh-CN" dirty="0" err="1"/>
              <a:t>Redis</a:t>
            </a:r>
            <a:r>
              <a:rPr lang="zh-CN" altLang="en-US" dirty="0"/>
              <a:t>完成用户会话存储及分布式</a:t>
            </a:r>
            <a:r>
              <a:rPr lang="zh-CN" altLang="en-US" dirty="0" smtClean="0"/>
              <a:t>共享。实现方法如下：</a:t>
            </a:r>
            <a:endParaRPr lang="en-US" altLang="zh-CN" sz="1800" dirty="0"/>
          </a:p>
          <a:p>
            <a:pPr lvl="1">
              <a:buFont typeface="Wingdings" panose="05000000000000000000" pitchFamily="2" charset="2"/>
              <a:buChar char="l"/>
            </a:pPr>
            <a:r>
              <a:rPr lang="zh-CN" altLang="en-US" dirty="0" smtClean="0"/>
              <a:t>安装</a:t>
            </a:r>
            <a:r>
              <a:rPr lang="en-US" altLang="zh-CN" dirty="0" err="1" smtClean="0"/>
              <a:t>Redis</a:t>
            </a:r>
            <a:endParaRPr lang="en-US" altLang="zh-CN" dirty="0" smtClean="0"/>
          </a:p>
          <a:p>
            <a:pPr lvl="1">
              <a:buFont typeface="Wingdings" panose="05000000000000000000" pitchFamily="2" charset="2"/>
              <a:buChar char="l"/>
            </a:pPr>
            <a:r>
              <a:rPr lang="zh-CN" altLang="en-US" dirty="0"/>
              <a:t>在项目中加入相关依赖</a:t>
            </a:r>
            <a:r>
              <a:rPr lang="zh-CN" altLang="en-US" dirty="0" smtClean="0"/>
              <a:t>包</a:t>
            </a:r>
            <a:endParaRPr lang="en-US" altLang="zh-CN" dirty="0"/>
          </a:p>
          <a:p>
            <a:pPr lvl="1">
              <a:buFont typeface="Wingdings" panose="05000000000000000000" pitchFamily="2" charset="2"/>
              <a:buChar char="l"/>
            </a:pPr>
            <a:endParaRPr lang="en-US" altLang="zh-CN" dirty="0"/>
          </a:p>
          <a:p>
            <a:pPr lvl="1">
              <a:buFont typeface="Wingdings" panose="05000000000000000000" pitchFamily="2" charset="2"/>
              <a:buChar char="l"/>
            </a:pPr>
            <a:endParaRPr lang="en-US" altLang="zh-CN" dirty="0" smtClean="0"/>
          </a:p>
          <a:p>
            <a:pPr lvl="1">
              <a:buFont typeface="Wingdings" panose="05000000000000000000" pitchFamily="2" charset="2"/>
              <a:buChar char="l"/>
            </a:pPr>
            <a:r>
              <a:rPr lang="zh-CN" altLang="en-US" dirty="0" smtClean="0"/>
              <a:t>在配置文件配置</a:t>
            </a:r>
            <a:r>
              <a:rPr lang="en-US" altLang="zh-CN" dirty="0" err="1" smtClean="0"/>
              <a:t>Redis</a:t>
            </a:r>
            <a:r>
              <a:rPr lang="zh-CN" altLang="en-US" dirty="0" smtClean="0"/>
              <a:t>相关信息</a:t>
            </a:r>
            <a:endParaRPr lang="en-US" altLang="zh-CN" dirty="0" smtClean="0"/>
          </a:p>
          <a:p>
            <a:pPr lvl="1">
              <a:buFont typeface="Wingdings" panose="05000000000000000000" pitchFamily="2" charset="2"/>
              <a:buChar char="l"/>
            </a:pPr>
            <a:endParaRPr lang="en-US" altLang="zh-CN" dirty="0" smtClean="0"/>
          </a:p>
          <a:p>
            <a:pPr lvl="1">
              <a:buFont typeface="Wingdings" panose="05000000000000000000" pitchFamily="2" charset="2"/>
              <a:buChar char="l"/>
            </a:pPr>
            <a:endParaRPr lang="en-US" altLang="zh-CN" dirty="0" smtClean="0"/>
          </a:p>
          <a:p>
            <a:pPr lvl="1">
              <a:buFont typeface="Wingdings" panose="05000000000000000000" pitchFamily="2" charset="2"/>
              <a:buChar char="l"/>
            </a:pPr>
            <a:r>
              <a:rPr lang="zh-CN" altLang="en-US" dirty="0" smtClean="0"/>
              <a:t>在用户登录时将用户信息存放在会话中</a:t>
            </a:r>
            <a:endParaRPr lang="en-US" altLang="zh-CN" dirty="0" smtClean="0"/>
          </a:p>
          <a:p>
            <a:pPr lvl="1">
              <a:buFont typeface="Wingdings" panose="05000000000000000000" pitchFamily="2" charset="2"/>
              <a:buChar char="l"/>
            </a:pPr>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en-US" altLang="zh-CN" dirty="0" smtClean="0"/>
          </a:p>
          <a:p>
            <a:pPr marL="0" indent="0">
              <a:buNone/>
            </a:pPr>
            <a:endParaRPr lang="zh-CN" altLang="en-US" dirty="0"/>
          </a:p>
        </p:txBody>
      </p:sp>
      <p:pic>
        <p:nvPicPr>
          <p:cNvPr id="6" name="图片 5"/>
          <p:cNvPicPr>
            <a:picLocks noChangeAspect="1"/>
          </p:cNvPicPr>
          <p:nvPr/>
        </p:nvPicPr>
        <p:blipFill>
          <a:blip r:embed="rId2"/>
          <a:stretch>
            <a:fillRect/>
          </a:stretch>
        </p:blipFill>
        <p:spPr>
          <a:xfrm>
            <a:off x="1834654" y="3126613"/>
            <a:ext cx="6676190" cy="428571"/>
          </a:xfrm>
          <a:prstGeom prst="rect">
            <a:avLst/>
          </a:prstGeom>
        </p:spPr>
      </p:pic>
      <p:pic>
        <p:nvPicPr>
          <p:cNvPr id="1026" name="Picture 2" descr="C:\Users\denny\AppData\Local\Temp\SNAGHTMLa7e63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654" y="4234442"/>
            <a:ext cx="31527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stretch>
            <a:fillRect/>
          </a:stretch>
        </p:blipFill>
        <p:spPr>
          <a:xfrm>
            <a:off x="5781320" y="4319365"/>
            <a:ext cx="6190287" cy="2403818"/>
          </a:xfrm>
          <a:prstGeom prst="rect">
            <a:avLst/>
          </a:prstGeom>
        </p:spPr>
      </p:pic>
    </p:spTree>
    <p:extLst>
      <p:ext uri="{BB962C8B-B14F-4D97-AF65-F5344CB8AC3E}">
        <p14:creationId xmlns:p14="http://schemas.microsoft.com/office/powerpoint/2010/main" val="9021116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HttpSession</a:t>
            </a:r>
            <a:r>
              <a:rPr lang="zh-CN" altLang="en-US" dirty="0"/>
              <a:t>存储和共享</a:t>
            </a:r>
          </a:p>
        </p:txBody>
      </p:sp>
      <p:sp>
        <p:nvSpPr>
          <p:cNvPr id="3" name="内容占位符 2"/>
          <p:cNvSpPr>
            <a:spLocks noGrp="1"/>
          </p:cNvSpPr>
          <p:nvPr>
            <p:ph idx="1"/>
          </p:nvPr>
        </p:nvSpPr>
        <p:spPr>
          <a:xfrm>
            <a:off x="1104293" y="1462075"/>
            <a:ext cx="8946541" cy="4195481"/>
          </a:xfrm>
        </p:spPr>
        <p:txBody>
          <a:bodyPr/>
          <a:lstStyle/>
          <a:p>
            <a:r>
              <a:rPr lang="en-US" altLang="zh-CN" dirty="0" err="1" smtClean="0"/>
              <a:t>Redis</a:t>
            </a:r>
            <a:r>
              <a:rPr lang="zh-CN" altLang="en-US" dirty="0" smtClean="0"/>
              <a:t>存储</a:t>
            </a:r>
            <a:r>
              <a:rPr lang="en-US" altLang="zh-CN" dirty="0" err="1" smtClean="0"/>
              <a:t>HttpSession</a:t>
            </a:r>
            <a:r>
              <a:rPr lang="zh-CN" altLang="en-US" dirty="0" smtClean="0"/>
              <a:t>的演示</a:t>
            </a:r>
            <a:endParaRPr lang="en-US" altLang="zh-CN" dirty="0" smtClean="0"/>
          </a:p>
          <a:p>
            <a:pPr lvl="1">
              <a:buFont typeface="Wingdings" panose="05000000000000000000" pitchFamily="2" charset="2"/>
              <a:buChar char="l"/>
            </a:pPr>
            <a:r>
              <a:rPr lang="zh-CN" altLang="en-US" dirty="0" smtClean="0"/>
              <a:t>用户登录成功：</a:t>
            </a:r>
            <a:endParaRPr lang="en-US" altLang="zh-CN" dirty="0" smtClean="0"/>
          </a:p>
          <a:p>
            <a:pPr lvl="1">
              <a:buFont typeface="Wingdings" panose="05000000000000000000" pitchFamily="2" charset="2"/>
              <a:buChar char="l"/>
            </a:pPr>
            <a:endParaRPr lang="en-US" altLang="zh-CN" dirty="0"/>
          </a:p>
          <a:p>
            <a:pPr lvl="1">
              <a:buFont typeface="Wingdings" panose="05000000000000000000" pitchFamily="2" charset="2"/>
              <a:buChar char="l"/>
            </a:pPr>
            <a:endParaRPr lang="en-US" altLang="zh-CN" dirty="0" smtClean="0"/>
          </a:p>
          <a:p>
            <a:pPr lvl="1">
              <a:buFont typeface="Wingdings" panose="05000000000000000000" pitchFamily="2" charset="2"/>
              <a:buChar char="l"/>
            </a:pPr>
            <a:endParaRPr lang="en-US" altLang="zh-CN" dirty="0"/>
          </a:p>
          <a:p>
            <a:pPr lvl="1">
              <a:buFont typeface="Wingdings" panose="05000000000000000000" pitchFamily="2" charset="2"/>
              <a:buChar char="l"/>
            </a:pPr>
            <a:endParaRPr lang="en-US" altLang="zh-CN" dirty="0" smtClean="0"/>
          </a:p>
          <a:p>
            <a:pPr marL="457200" lvl="1" indent="0">
              <a:buNone/>
            </a:pPr>
            <a:endParaRPr lang="en-US" altLang="zh-CN" dirty="0" smtClean="0"/>
          </a:p>
          <a:p>
            <a:pPr lvl="1">
              <a:buFont typeface="Wingdings" panose="05000000000000000000" pitchFamily="2" charset="2"/>
              <a:buChar char="l"/>
            </a:pPr>
            <a:r>
              <a:rPr lang="zh-CN" altLang="en-US" dirty="0" smtClean="0"/>
              <a:t>查看</a:t>
            </a:r>
            <a:r>
              <a:rPr lang="en-US" altLang="zh-CN" dirty="0" err="1" smtClean="0"/>
              <a:t>Redis</a:t>
            </a:r>
            <a:r>
              <a:rPr lang="zh-CN" altLang="en-US" dirty="0" smtClean="0"/>
              <a:t>存储的</a:t>
            </a:r>
            <a:r>
              <a:rPr lang="en-US" altLang="zh-CN" dirty="0" smtClean="0"/>
              <a:t>Session</a:t>
            </a:r>
            <a:r>
              <a:rPr lang="zh-CN" altLang="en-US" dirty="0" smtClean="0"/>
              <a:t>信息</a:t>
            </a:r>
            <a:endParaRPr lang="en-US" altLang="zh-CN" dirty="0" smtClean="0"/>
          </a:p>
          <a:p>
            <a:pPr lvl="1">
              <a:buFont typeface="Wingdings" panose="05000000000000000000" pitchFamily="2" charset="2"/>
              <a:buChar char="l"/>
            </a:pPr>
            <a:endParaRPr lang="en-US" altLang="zh-CN" dirty="0" smtClean="0"/>
          </a:p>
          <a:p>
            <a:pPr marL="457200" lvl="1" indent="0">
              <a:buNone/>
            </a:pPr>
            <a:endParaRPr lang="en-US" altLang="zh-CN" dirty="0" smtClean="0"/>
          </a:p>
          <a:p>
            <a:pPr marL="0" indent="0">
              <a:buNone/>
            </a:pPr>
            <a:endParaRPr lang="en-US" altLang="zh-CN" dirty="0" smtClean="0"/>
          </a:p>
          <a:p>
            <a:pPr marL="0" indent="0">
              <a:buNone/>
            </a:pPr>
            <a:endParaRPr lang="zh-CN" altLang="en-US" dirty="0"/>
          </a:p>
        </p:txBody>
      </p:sp>
      <p:pic>
        <p:nvPicPr>
          <p:cNvPr id="4" name="图片 3"/>
          <p:cNvPicPr>
            <a:picLocks noChangeAspect="1"/>
          </p:cNvPicPr>
          <p:nvPr/>
        </p:nvPicPr>
        <p:blipFill>
          <a:blip r:embed="rId2"/>
          <a:stretch>
            <a:fillRect/>
          </a:stretch>
        </p:blipFill>
        <p:spPr>
          <a:xfrm>
            <a:off x="1805628" y="2219138"/>
            <a:ext cx="6723809" cy="2099644"/>
          </a:xfrm>
          <a:prstGeom prst="rect">
            <a:avLst/>
          </a:prstGeom>
        </p:spPr>
      </p:pic>
      <p:pic>
        <p:nvPicPr>
          <p:cNvPr id="6" name="图片 5"/>
          <p:cNvPicPr>
            <a:picLocks noChangeAspect="1"/>
          </p:cNvPicPr>
          <p:nvPr/>
        </p:nvPicPr>
        <p:blipFill>
          <a:blip r:embed="rId3"/>
          <a:stretch>
            <a:fillRect/>
          </a:stretch>
        </p:blipFill>
        <p:spPr>
          <a:xfrm>
            <a:off x="1805628" y="4684672"/>
            <a:ext cx="6342857" cy="1505113"/>
          </a:xfrm>
          <a:prstGeom prst="rect">
            <a:avLst/>
          </a:prstGeom>
        </p:spPr>
      </p:pic>
      <p:pic>
        <p:nvPicPr>
          <p:cNvPr id="7" name="图片 6"/>
          <p:cNvPicPr>
            <a:picLocks noChangeAspect="1"/>
          </p:cNvPicPr>
          <p:nvPr/>
        </p:nvPicPr>
        <p:blipFill>
          <a:blip r:embed="rId4"/>
          <a:stretch>
            <a:fillRect/>
          </a:stretch>
        </p:blipFill>
        <p:spPr>
          <a:xfrm>
            <a:off x="1805628" y="6313243"/>
            <a:ext cx="6695238" cy="152381"/>
          </a:xfrm>
          <a:prstGeom prst="rect">
            <a:avLst/>
          </a:prstGeom>
        </p:spPr>
      </p:pic>
      <p:pic>
        <p:nvPicPr>
          <p:cNvPr id="8" name="图片 7"/>
          <p:cNvPicPr>
            <a:picLocks noChangeAspect="1"/>
          </p:cNvPicPr>
          <p:nvPr/>
        </p:nvPicPr>
        <p:blipFill>
          <a:blip r:embed="rId5"/>
          <a:stretch>
            <a:fillRect/>
          </a:stretch>
        </p:blipFill>
        <p:spPr>
          <a:xfrm>
            <a:off x="1805628" y="6448370"/>
            <a:ext cx="4695238" cy="342857"/>
          </a:xfrm>
          <a:prstGeom prst="rect">
            <a:avLst/>
          </a:prstGeom>
        </p:spPr>
      </p:pic>
    </p:spTree>
    <p:extLst>
      <p:ext uri="{BB962C8B-B14F-4D97-AF65-F5344CB8AC3E}">
        <p14:creationId xmlns:p14="http://schemas.microsoft.com/office/powerpoint/2010/main" val="36425884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数据操作及</a:t>
            </a:r>
            <a:r>
              <a:rPr lang="en-US" altLang="zh-CN" dirty="0" smtClean="0"/>
              <a:t>Rest</a:t>
            </a:r>
            <a:r>
              <a:rPr lang="zh-CN" altLang="en-US" dirty="0" smtClean="0"/>
              <a:t>服务测试</a:t>
            </a:r>
            <a:endParaRPr lang="zh-CN" altLang="en-US" dirty="0"/>
          </a:p>
        </p:txBody>
      </p:sp>
      <p:sp>
        <p:nvSpPr>
          <p:cNvPr id="3" name="内容占位符 2"/>
          <p:cNvSpPr>
            <a:spLocks noGrp="1"/>
          </p:cNvSpPr>
          <p:nvPr>
            <p:ph idx="1"/>
          </p:nvPr>
        </p:nvSpPr>
        <p:spPr>
          <a:xfrm>
            <a:off x="990771" y="1433940"/>
            <a:ext cx="8946541" cy="4195481"/>
          </a:xfrm>
        </p:spPr>
        <p:txBody>
          <a:bodyPr/>
          <a:lstStyle/>
          <a:p>
            <a:r>
              <a:rPr lang="zh-CN" altLang="en-US" dirty="0" smtClean="0"/>
              <a:t>基于</a:t>
            </a:r>
            <a:r>
              <a:rPr lang="en-US" altLang="zh-CN" dirty="0" err="1" smtClean="0"/>
              <a:t>SpringBoot</a:t>
            </a:r>
            <a:r>
              <a:rPr lang="zh-CN" altLang="en-US" dirty="0" smtClean="0"/>
              <a:t>测试框架完成数据库操作及</a:t>
            </a:r>
            <a:r>
              <a:rPr lang="en-US" altLang="zh-CN" dirty="0" smtClean="0"/>
              <a:t>Rest</a:t>
            </a:r>
            <a:r>
              <a:rPr lang="zh-CN" altLang="en-US" dirty="0" smtClean="0"/>
              <a:t>服务单元测试。                     测试类如下图：</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456198" y="2150670"/>
            <a:ext cx="5128675" cy="1440925"/>
          </a:xfrm>
          <a:prstGeom prst="rect">
            <a:avLst/>
          </a:prstGeom>
        </p:spPr>
      </p:pic>
      <p:pic>
        <p:nvPicPr>
          <p:cNvPr id="5" name="图片 4"/>
          <p:cNvPicPr>
            <a:picLocks noChangeAspect="1"/>
          </p:cNvPicPr>
          <p:nvPr/>
        </p:nvPicPr>
        <p:blipFill>
          <a:blip r:embed="rId3"/>
          <a:stretch>
            <a:fillRect/>
          </a:stretch>
        </p:blipFill>
        <p:spPr>
          <a:xfrm>
            <a:off x="456198" y="3591595"/>
            <a:ext cx="5128675" cy="3019048"/>
          </a:xfrm>
          <a:prstGeom prst="rect">
            <a:avLst/>
          </a:prstGeom>
        </p:spPr>
      </p:pic>
      <p:pic>
        <p:nvPicPr>
          <p:cNvPr id="6" name="图片 5"/>
          <p:cNvPicPr>
            <a:picLocks noChangeAspect="1"/>
          </p:cNvPicPr>
          <p:nvPr/>
        </p:nvPicPr>
        <p:blipFill>
          <a:blip r:embed="rId4"/>
          <a:stretch>
            <a:fillRect/>
          </a:stretch>
        </p:blipFill>
        <p:spPr>
          <a:xfrm>
            <a:off x="5929533" y="2150670"/>
            <a:ext cx="6057698" cy="2182179"/>
          </a:xfrm>
          <a:prstGeom prst="rect">
            <a:avLst/>
          </a:prstGeom>
        </p:spPr>
      </p:pic>
      <p:pic>
        <p:nvPicPr>
          <p:cNvPr id="7" name="图片 6"/>
          <p:cNvPicPr>
            <a:picLocks noChangeAspect="1"/>
          </p:cNvPicPr>
          <p:nvPr/>
        </p:nvPicPr>
        <p:blipFill>
          <a:blip r:embed="rId5"/>
          <a:stretch>
            <a:fillRect/>
          </a:stretch>
        </p:blipFill>
        <p:spPr>
          <a:xfrm>
            <a:off x="5929533" y="4332849"/>
            <a:ext cx="6057698" cy="2277794"/>
          </a:xfrm>
          <a:prstGeom prst="rect">
            <a:avLst/>
          </a:prstGeom>
        </p:spPr>
      </p:pic>
    </p:spTree>
    <p:extLst>
      <p:ext uri="{BB962C8B-B14F-4D97-AF65-F5344CB8AC3E}">
        <p14:creationId xmlns:p14="http://schemas.microsoft.com/office/powerpoint/2010/main" val="4300965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代码目录</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313" y="2132339"/>
            <a:ext cx="8947150" cy="4036360"/>
          </a:xfrm>
        </p:spPr>
      </p:pic>
    </p:spTree>
    <p:extLst>
      <p:ext uri="{BB962C8B-B14F-4D97-AF65-F5344CB8AC3E}">
        <p14:creationId xmlns:p14="http://schemas.microsoft.com/office/powerpoint/2010/main" val="28480021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数据操作及</a:t>
            </a:r>
            <a:r>
              <a:rPr lang="en-US" altLang="zh-CN" dirty="0"/>
              <a:t>Rest</a:t>
            </a:r>
            <a:r>
              <a:rPr lang="zh-CN" altLang="en-US" dirty="0"/>
              <a:t>服务测试</a:t>
            </a:r>
          </a:p>
        </p:txBody>
      </p:sp>
      <p:sp>
        <p:nvSpPr>
          <p:cNvPr id="3" name="内容占位符 2"/>
          <p:cNvSpPr>
            <a:spLocks noGrp="1"/>
          </p:cNvSpPr>
          <p:nvPr>
            <p:ph idx="1"/>
          </p:nvPr>
        </p:nvSpPr>
        <p:spPr>
          <a:xfrm>
            <a:off x="1104293" y="1560946"/>
            <a:ext cx="8946541" cy="4195481"/>
          </a:xfrm>
        </p:spPr>
        <p:txBody>
          <a:bodyPr/>
          <a:lstStyle/>
          <a:p>
            <a:r>
              <a:rPr lang="zh-CN" altLang="en-US" dirty="0" smtClean="0"/>
              <a:t>用户信息数据操作测试演示：</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1104293" y="2255637"/>
            <a:ext cx="9404723" cy="3638348"/>
          </a:xfrm>
          <a:prstGeom prst="rect">
            <a:avLst/>
          </a:prstGeom>
        </p:spPr>
      </p:pic>
    </p:spTree>
    <p:extLst>
      <p:ext uri="{BB962C8B-B14F-4D97-AF65-F5344CB8AC3E}">
        <p14:creationId xmlns:p14="http://schemas.microsoft.com/office/powerpoint/2010/main" val="14737451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数据操作及</a:t>
            </a:r>
            <a:r>
              <a:rPr lang="en-US" altLang="zh-CN" dirty="0"/>
              <a:t>Rest</a:t>
            </a:r>
            <a:r>
              <a:rPr lang="zh-CN" altLang="en-US" dirty="0"/>
              <a:t>服务测试</a:t>
            </a:r>
          </a:p>
        </p:txBody>
      </p:sp>
      <p:sp>
        <p:nvSpPr>
          <p:cNvPr id="3" name="内容占位符 2"/>
          <p:cNvSpPr>
            <a:spLocks noGrp="1"/>
          </p:cNvSpPr>
          <p:nvPr>
            <p:ph idx="1"/>
          </p:nvPr>
        </p:nvSpPr>
        <p:spPr>
          <a:xfrm>
            <a:off x="1104293" y="1335863"/>
            <a:ext cx="8946541" cy="4195481"/>
          </a:xfrm>
        </p:spPr>
        <p:txBody>
          <a:bodyPr/>
          <a:lstStyle/>
          <a:p>
            <a:r>
              <a:rPr lang="zh-CN" altLang="en-US" dirty="0" smtClean="0"/>
              <a:t>用户</a:t>
            </a:r>
            <a:r>
              <a:rPr lang="en-US" altLang="zh-CN" dirty="0" smtClean="0"/>
              <a:t>Rest</a:t>
            </a:r>
            <a:r>
              <a:rPr lang="zh-CN" altLang="en-US" dirty="0" smtClean="0"/>
              <a:t>服务测试演示：</a:t>
            </a:r>
            <a:endParaRPr lang="en-US" altLang="zh-CN" dirty="0" smtClean="0"/>
          </a:p>
          <a:p>
            <a:endParaRPr lang="zh-CN" altLang="en-US" dirty="0"/>
          </a:p>
        </p:txBody>
      </p:sp>
      <p:pic>
        <p:nvPicPr>
          <p:cNvPr id="5" name="图片 4"/>
          <p:cNvPicPr>
            <a:picLocks noChangeAspect="1"/>
          </p:cNvPicPr>
          <p:nvPr/>
        </p:nvPicPr>
        <p:blipFill>
          <a:blip r:embed="rId2"/>
          <a:stretch>
            <a:fillRect/>
          </a:stretch>
        </p:blipFill>
        <p:spPr>
          <a:xfrm>
            <a:off x="1308295" y="1853248"/>
            <a:ext cx="9664504" cy="4758567"/>
          </a:xfrm>
          <a:prstGeom prst="rect">
            <a:avLst/>
          </a:prstGeom>
        </p:spPr>
      </p:pic>
    </p:spTree>
    <p:extLst>
      <p:ext uri="{BB962C8B-B14F-4D97-AF65-F5344CB8AC3E}">
        <p14:creationId xmlns:p14="http://schemas.microsoft.com/office/powerpoint/2010/main" val="23654954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整体架构图</a:t>
            </a:r>
            <a:endParaRPr lang="zh-CN" altLang="en-US" dirty="0"/>
          </a:p>
        </p:txBody>
      </p:sp>
      <p:pic>
        <p:nvPicPr>
          <p:cNvPr id="3" name="内容占位符 2"/>
          <p:cNvPicPr>
            <a:picLocks noGrp="1" noChangeAspect="1"/>
          </p:cNvPicPr>
          <p:nvPr>
            <p:ph idx="1"/>
          </p:nvPr>
        </p:nvPicPr>
        <p:blipFill>
          <a:blip r:embed="rId2"/>
          <a:stretch>
            <a:fillRect/>
          </a:stretch>
        </p:blipFill>
        <p:spPr>
          <a:xfrm>
            <a:off x="1538144" y="1313600"/>
            <a:ext cx="8000213" cy="5102225"/>
          </a:xfrm>
          <a:prstGeom prst="rect">
            <a:avLst/>
          </a:prstGeom>
        </p:spPr>
      </p:pic>
    </p:spTree>
    <p:extLst>
      <p:ext uri="{BB962C8B-B14F-4D97-AF65-F5344CB8AC3E}">
        <p14:creationId xmlns:p14="http://schemas.microsoft.com/office/powerpoint/2010/main" val="1972981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SpringBoot</a:t>
            </a:r>
            <a:r>
              <a:rPr lang="zh-CN" altLang="en-US" dirty="0" smtClean="0"/>
              <a:t>配置类图</a:t>
            </a:r>
            <a:endParaRPr lang="zh-CN" altLang="en-US"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03313" y="2065059"/>
            <a:ext cx="8947150" cy="4170919"/>
          </a:xfrm>
        </p:spPr>
      </p:pic>
    </p:spTree>
    <p:extLst>
      <p:ext uri="{BB962C8B-B14F-4D97-AF65-F5344CB8AC3E}">
        <p14:creationId xmlns:p14="http://schemas.microsoft.com/office/powerpoint/2010/main" val="32944914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Profile</a:t>
            </a:r>
            <a:r>
              <a:rPr lang="zh-CN" altLang="en-US" dirty="0" smtClean="0"/>
              <a:t>切换配置</a:t>
            </a:r>
            <a:endParaRPr lang="zh-CN" altLang="en-US" dirty="0"/>
          </a:p>
        </p:txBody>
      </p:sp>
      <p:sp>
        <p:nvSpPr>
          <p:cNvPr id="16" name="文本框 15"/>
          <p:cNvSpPr txBox="1"/>
          <p:nvPr/>
        </p:nvSpPr>
        <p:spPr>
          <a:xfrm>
            <a:off x="109872" y="4530263"/>
            <a:ext cx="184731" cy="369332"/>
          </a:xfrm>
          <a:prstGeom prst="rect">
            <a:avLst/>
          </a:prstGeom>
          <a:noFill/>
        </p:spPr>
        <p:txBody>
          <a:bodyPr wrap="none" rtlCol="0">
            <a:spAutoFit/>
          </a:bodyPr>
          <a:lstStyle/>
          <a:p>
            <a:endParaRPr lang="zh-CN" altLang="en-US" dirty="0"/>
          </a:p>
        </p:txBody>
      </p:sp>
      <p:sp>
        <p:nvSpPr>
          <p:cNvPr id="3" name="内容占位符 2"/>
          <p:cNvSpPr>
            <a:spLocks noGrp="1"/>
          </p:cNvSpPr>
          <p:nvPr>
            <p:ph idx="1"/>
          </p:nvPr>
        </p:nvSpPr>
        <p:spPr>
          <a:xfrm>
            <a:off x="1064675" y="1318822"/>
            <a:ext cx="9985398" cy="5416829"/>
          </a:xfrm>
        </p:spPr>
        <p:txBody>
          <a:bodyPr>
            <a:normAutofit fontScale="92500" lnSpcReduction="10000"/>
          </a:bodyPr>
          <a:lstStyle/>
          <a:p>
            <a:endParaRPr lang="en-US" altLang="zh-CN" dirty="0" smtClean="0"/>
          </a:p>
          <a:p>
            <a:r>
              <a:rPr lang="zh-CN" altLang="en-US" dirty="0"/>
              <a:t>测试或生产环境具有不同配置</a:t>
            </a:r>
            <a:r>
              <a:rPr lang="zh-CN" altLang="en-US" dirty="0" smtClean="0"/>
              <a:t>信息和配置类。配置文件</a:t>
            </a:r>
            <a:r>
              <a:rPr lang="zh-CN" altLang="en-US" dirty="0"/>
              <a:t>及</a:t>
            </a:r>
            <a:r>
              <a:rPr lang="zh-CN" altLang="en-US" dirty="0" smtClean="0"/>
              <a:t>配置类如下</a:t>
            </a:r>
            <a:r>
              <a:rPr lang="zh-CN" altLang="en-US" dirty="0"/>
              <a:t>：</a:t>
            </a:r>
            <a:endParaRPr lang="en-US" altLang="zh-CN" dirty="0"/>
          </a:p>
          <a:p>
            <a:pPr marL="0" indent="0">
              <a:buNone/>
            </a:pPr>
            <a:r>
              <a:rPr lang="en-US" altLang="zh-CN" dirty="0"/>
              <a:t>     </a:t>
            </a:r>
            <a:r>
              <a:rPr lang="zh-CN" altLang="en-US" dirty="0" smtClean="0"/>
              <a:t>测试环境：</a:t>
            </a:r>
            <a:r>
              <a:rPr lang="en-US" altLang="zh-CN" dirty="0" smtClean="0"/>
              <a:t>application-</a:t>
            </a:r>
            <a:r>
              <a:rPr lang="en-US" altLang="zh-CN" dirty="0" err="1" smtClean="0"/>
              <a:t>test.properties</a:t>
            </a:r>
            <a:r>
              <a:rPr lang="zh-CN" altLang="en-US" dirty="0" smtClean="0"/>
              <a:t>、</a:t>
            </a:r>
            <a:r>
              <a:rPr lang="en-US" altLang="zh-CN" dirty="0" err="1" smtClean="0"/>
              <a:t>TestConfig</a:t>
            </a:r>
            <a:endParaRPr lang="en-US" altLang="zh-CN" dirty="0"/>
          </a:p>
          <a:p>
            <a:pPr marL="0" indent="0">
              <a:buNone/>
            </a:pPr>
            <a:r>
              <a:rPr lang="zh-CN" altLang="en-US" dirty="0" smtClean="0"/>
              <a:t>     生产环境：</a:t>
            </a:r>
            <a:r>
              <a:rPr lang="en-US" altLang="zh-CN" dirty="0" smtClean="0"/>
              <a:t>application-</a:t>
            </a:r>
            <a:r>
              <a:rPr lang="en-US" altLang="zh-CN" dirty="0" err="1" smtClean="0"/>
              <a:t>prod.properties</a:t>
            </a:r>
            <a:r>
              <a:rPr lang="zh-CN" altLang="en-US" dirty="0" smtClean="0"/>
              <a:t>、</a:t>
            </a:r>
            <a:r>
              <a:rPr lang="en-US" altLang="zh-CN" dirty="0" err="1" smtClean="0"/>
              <a:t>ProductionConfig</a:t>
            </a:r>
            <a:endParaRPr lang="en-US" altLang="zh-CN" dirty="0" smtClean="0"/>
          </a:p>
          <a:p>
            <a:pPr marL="0" indent="0">
              <a:buNone/>
            </a:pPr>
            <a:r>
              <a:rPr lang="en-US" altLang="zh-CN" dirty="0"/>
              <a:t> </a:t>
            </a:r>
            <a:r>
              <a:rPr lang="en-US" altLang="zh-CN" dirty="0" smtClean="0"/>
              <a:t>    </a:t>
            </a:r>
            <a:r>
              <a:rPr lang="zh-CN" altLang="en-US" dirty="0" smtClean="0"/>
              <a:t>如图</a:t>
            </a:r>
            <a:r>
              <a:rPr lang="en-US" altLang="zh-CN" dirty="0" smtClean="0"/>
              <a:t>: </a:t>
            </a:r>
            <a:endParaRPr lang="en-US" altLang="zh-CN" dirty="0"/>
          </a:p>
          <a:p>
            <a:endParaRPr lang="en-US" altLang="zh-CN" dirty="0"/>
          </a:p>
          <a:p>
            <a:endParaRPr lang="en-US" altLang="zh-CN" dirty="0" smtClean="0"/>
          </a:p>
          <a:p>
            <a:endParaRPr lang="en-US" altLang="zh-CN" dirty="0"/>
          </a:p>
          <a:p>
            <a:r>
              <a:rPr lang="zh-CN" altLang="en-US" dirty="0" smtClean="0"/>
              <a:t>在</a:t>
            </a:r>
            <a:r>
              <a:rPr lang="en-US" altLang="zh-CN" dirty="0" err="1" smtClean="0"/>
              <a:t>application.properties</a:t>
            </a:r>
            <a:r>
              <a:rPr lang="zh-CN" altLang="en-US" dirty="0" smtClean="0"/>
              <a:t>激活测试或生产配置。</a:t>
            </a:r>
            <a:endParaRPr lang="en-US" altLang="zh-CN" dirty="0" smtClean="0"/>
          </a:p>
          <a:p>
            <a:pPr marL="0" indent="0">
              <a:buNone/>
            </a:pPr>
            <a:r>
              <a:rPr lang="zh-CN" altLang="en-US" dirty="0" smtClean="0"/>
              <a:t>     如图：</a:t>
            </a:r>
            <a:endParaRPr lang="en-US" altLang="zh-CN" dirty="0" smtClean="0"/>
          </a:p>
          <a:p>
            <a:endParaRPr lang="en-US" altLang="zh-CN" dirty="0" smtClean="0"/>
          </a:p>
          <a:p>
            <a:pPr marL="0" indent="0">
              <a:buNone/>
            </a:pPr>
            <a:endParaRPr lang="en-US" altLang="zh-CN" dirty="0" smtClean="0"/>
          </a:p>
          <a:p>
            <a:r>
              <a:rPr lang="zh-CN" altLang="en-US" dirty="0" smtClean="0"/>
              <a:t>在激活测试配置后系统启动时将完成测试数据初始化，即：采用</a:t>
            </a:r>
            <a:r>
              <a:rPr lang="en-US" altLang="zh-CN" dirty="0" err="1" smtClean="0"/>
              <a:t>MyBatis</a:t>
            </a:r>
            <a:r>
              <a:rPr lang="zh-CN" altLang="en-US" dirty="0" smtClean="0"/>
              <a:t>中</a:t>
            </a:r>
            <a:r>
              <a:rPr lang="en-US" altLang="zh-CN" dirty="0" err="1" smtClean="0"/>
              <a:t>ScriptRunner</a:t>
            </a:r>
            <a:r>
              <a:rPr lang="zh-CN" altLang="en-US" dirty="0" smtClean="0"/>
              <a:t>工具类完成</a:t>
            </a:r>
            <a:r>
              <a:rPr lang="en-US" altLang="zh-CN" dirty="0" smtClean="0"/>
              <a:t>SQL</a:t>
            </a:r>
            <a:r>
              <a:rPr lang="zh-CN" altLang="en-US" dirty="0" smtClean="0"/>
              <a:t>脚本执行。</a:t>
            </a:r>
            <a:endParaRPr lang="zh-CN" altLang="en-US" dirty="0"/>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372" y="4899595"/>
            <a:ext cx="3086100" cy="857250"/>
          </a:xfrm>
          <a:prstGeom prst="rect">
            <a:avLst/>
          </a:prstGeom>
        </p:spPr>
      </p:pic>
      <p:pic>
        <p:nvPicPr>
          <p:cNvPr id="5" name="图片 4"/>
          <p:cNvPicPr>
            <a:picLocks noChangeAspect="1"/>
          </p:cNvPicPr>
          <p:nvPr/>
        </p:nvPicPr>
        <p:blipFill>
          <a:blip r:embed="rId3"/>
          <a:stretch>
            <a:fillRect/>
          </a:stretch>
        </p:blipFill>
        <p:spPr>
          <a:xfrm>
            <a:off x="3156855" y="2901691"/>
            <a:ext cx="2780952" cy="1542857"/>
          </a:xfrm>
          <a:prstGeom prst="rect">
            <a:avLst/>
          </a:prstGeom>
        </p:spPr>
      </p:pic>
      <p:pic>
        <p:nvPicPr>
          <p:cNvPr id="6" name="图片 5"/>
          <p:cNvPicPr>
            <a:picLocks noChangeAspect="1"/>
          </p:cNvPicPr>
          <p:nvPr/>
        </p:nvPicPr>
        <p:blipFill>
          <a:blip r:embed="rId4"/>
          <a:stretch>
            <a:fillRect/>
          </a:stretch>
        </p:blipFill>
        <p:spPr>
          <a:xfrm>
            <a:off x="6322843" y="2987406"/>
            <a:ext cx="3076190" cy="1371429"/>
          </a:xfrm>
          <a:prstGeom prst="rect">
            <a:avLst/>
          </a:prstGeom>
        </p:spPr>
      </p:pic>
    </p:spTree>
    <p:extLst>
      <p:ext uri="{BB962C8B-B14F-4D97-AF65-F5344CB8AC3E}">
        <p14:creationId xmlns:p14="http://schemas.microsoft.com/office/powerpoint/2010/main" val="24441805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Profile</a:t>
            </a:r>
            <a:r>
              <a:rPr lang="zh-CN" altLang="en-US" dirty="0"/>
              <a:t>切换配置</a:t>
            </a:r>
          </a:p>
        </p:txBody>
      </p:sp>
      <p:sp>
        <p:nvSpPr>
          <p:cNvPr id="4" name="内容占位符 3"/>
          <p:cNvSpPr>
            <a:spLocks noGrp="1"/>
          </p:cNvSpPr>
          <p:nvPr>
            <p:ph idx="1"/>
          </p:nvPr>
        </p:nvSpPr>
        <p:spPr>
          <a:xfrm>
            <a:off x="1219222" y="1853248"/>
            <a:ext cx="8946541" cy="4195481"/>
          </a:xfrm>
        </p:spPr>
        <p:txBody>
          <a:bodyPr/>
          <a:lstStyle/>
          <a:p>
            <a:r>
              <a:rPr lang="zh-CN" altLang="en-US" dirty="0" smtClean="0"/>
              <a:t>测试环境测试数据初始化</a:t>
            </a:r>
            <a:endParaRPr lang="en-US" altLang="zh-CN" dirty="0" smtClean="0"/>
          </a:p>
          <a:p>
            <a:pPr marL="0" indent="0">
              <a:buNone/>
            </a:pPr>
            <a:endParaRPr lang="en-US" altLang="zh-CN" dirty="0" smtClean="0"/>
          </a:p>
        </p:txBody>
      </p:sp>
      <p:pic>
        <p:nvPicPr>
          <p:cNvPr id="7" name="图片 6"/>
          <p:cNvPicPr>
            <a:picLocks noChangeAspect="1"/>
          </p:cNvPicPr>
          <p:nvPr/>
        </p:nvPicPr>
        <p:blipFill>
          <a:blip r:embed="rId2"/>
          <a:stretch>
            <a:fillRect/>
          </a:stretch>
        </p:blipFill>
        <p:spPr>
          <a:xfrm>
            <a:off x="295767" y="2919155"/>
            <a:ext cx="4250475" cy="2333333"/>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697" y="2511381"/>
            <a:ext cx="6599686" cy="3709116"/>
          </a:xfrm>
          <a:prstGeom prst="rect">
            <a:avLst/>
          </a:prstGeom>
        </p:spPr>
      </p:pic>
      <p:sp>
        <p:nvSpPr>
          <p:cNvPr id="19" name="右箭头 18"/>
          <p:cNvSpPr/>
          <p:nvPr/>
        </p:nvSpPr>
        <p:spPr>
          <a:xfrm>
            <a:off x="4591037" y="3950988"/>
            <a:ext cx="878660" cy="484632"/>
          </a:xfrm>
          <a:prstGeom prst="rightArrow">
            <a:avLst/>
          </a:prstGeom>
          <a:solidFill>
            <a:srgbClr val="0070C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t>加载</a:t>
            </a:r>
            <a:endParaRPr lang="zh-CN" altLang="en-US" dirty="0"/>
          </a:p>
        </p:txBody>
      </p:sp>
    </p:spTree>
    <p:extLst>
      <p:ext uri="{BB962C8B-B14F-4D97-AF65-F5344CB8AC3E}">
        <p14:creationId xmlns:p14="http://schemas.microsoft.com/office/powerpoint/2010/main" val="23596983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Profile</a:t>
            </a:r>
            <a:r>
              <a:rPr lang="zh-CN" altLang="en-US" dirty="0"/>
              <a:t>切换配置</a:t>
            </a:r>
          </a:p>
        </p:txBody>
      </p:sp>
      <p:sp>
        <p:nvSpPr>
          <p:cNvPr id="3" name="内容占位符 2"/>
          <p:cNvSpPr>
            <a:spLocks noGrp="1"/>
          </p:cNvSpPr>
          <p:nvPr>
            <p:ph idx="1"/>
          </p:nvPr>
        </p:nvSpPr>
        <p:spPr>
          <a:xfrm>
            <a:off x="1497892" y="1262130"/>
            <a:ext cx="8946541" cy="4786599"/>
          </a:xfrm>
        </p:spPr>
        <p:txBody>
          <a:bodyPr/>
          <a:lstStyle/>
          <a:p>
            <a:r>
              <a:rPr lang="zh-CN" altLang="en-US" dirty="0" smtClean="0"/>
              <a:t>测试数据初始化演示：</a:t>
            </a:r>
            <a:endParaRPr lang="en-US" altLang="zh-CN" dirty="0" smtClean="0"/>
          </a:p>
          <a:p>
            <a:pPr marL="0" indent="0">
              <a:buNone/>
            </a:pPr>
            <a:endParaRPr lang="zh-CN" altLang="en-US" dirty="0"/>
          </a:p>
        </p:txBody>
      </p:sp>
      <p:pic>
        <p:nvPicPr>
          <p:cNvPr id="9" name="图片 8"/>
          <p:cNvPicPr>
            <a:picLocks noChangeAspect="1"/>
          </p:cNvPicPr>
          <p:nvPr/>
        </p:nvPicPr>
        <p:blipFill>
          <a:blip r:embed="rId2"/>
          <a:stretch>
            <a:fillRect/>
          </a:stretch>
        </p:blipFill>
        <p:spPr>
          <a:xfrm>
            <a:off x="1685284" y="1853248"/>
            <a:ext cx="9217331" cy="4487568"/>
          </a:xfrm>
          <a:prstGeom prst="rect">
            <a:avLst/>
          </a:prstGeom>
        </p:spPr>
      </p:pic>
    </p:spTree>
    <p:extLst>
      <p:ext uri="{BB962C8B-B14F-4D97-AF65-F5344CB8AC3E}">
        <p14:creationId xmlns:p14="http://schemas.microsoft.com/office/powerpoint/2010/main" val="25643721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通用泛型</a:t>
            </a:r>
            <a:r>
              <a:rPr lang="en-US" altLang="zh-CN" dirty="0"/>
              <a:t>DAO</a:t>
            </a:r>
            <a:r>
              <a:rPr lang="zh-CN" altLang="en-US" dirty="0"/>
              <a:t>和</a:t>
            </a:r>
            <a:r>
              <a:rPr lang="en-US" altLang="zh-CN" dirty="0"/>
              <a:t>Service</a:t>
            </a:r>
            <a:r>
              <a:rPr lang="zh-CN" altLang="en-US" dirty="0"/>
              <a:t>设计</a:t>
            </a:r>
          </a:p>
        </p:txBody>
      </p:sp>
      <p:sp>
        <p:nvSpPr>
          <p:cNvPr id="3" name="内容占位符 2"/>
          <p:cNvSpPr>
            <a:spLocks noGrp="1"/>
          </p:cNvSpPr>
          <p:nvPr>
            <p:ph idx="1"/>
          </p:nvPr>
        </p:nvSpPr>
        <p:spPr>
          <a:xfrm>
            <a:off x="1103312" y="1473200"/>
            <a:ext cx="8946541" cy="5245100"/>
          </a:xfrm>
        </p:spPr>
        <p:txBody>
          <a:bodyPr>
            <a:normAutofit fontScale="92500" lnSpcReduction="20000"/>
          </a:bodyPr>
          <a:lstStyle/>
          <a:p>
            <a:r>
              <a:rPr lang="zh-CN" altLang="en-US" dirty="0" smtClean="0"/>
              <a:t>整体设计类图</a:t>
            </a:r>
            <a:endParaRPr lang="en-US" altLang="zh-CN" dirty="0" smtClean="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pPr marL="0" indent="0">
              <a:buNone/>
            </a:pPr>
            <a:endParaRPr lang="en-US" altLang="zh-CN" dirty="0" smtClean="0"/>
          </a:p>
          <a:p>
            <a:pPr marL="0" indent="0">
              <a:buNone/>
            </a:pPr>
            <a:endParaRPr lang="en-US" altLang="zh-CN" dirty="0" smtClean="0"/>
          </a:p>
          <a:p>
            <a:pPr marL="0" indent="0">
              <a:buNone/>
            </a:pPr>
            <a:r>
              <a:rPr lang="zh-CN" altLang="en-US" dirty="0" smtClean="0"/>
              <a:t>注：类图中没有包含基础</a:t>
            </a:r>
            <a:r>
              <a:rPr lang="en-US" altLang="zh-CN" dirty="0" smtClean="0"/>
              <a:t>DAO</a:t>
            </a:r>
            <a:r>
              <a:rPr lang="zh-CN" altLang="en-US" dirty="0" smtClean="0"/>
              <a:t>实现类和用户</a:t>
            </a:r>
            <a:r>
              <a:rPr lang="en-US" altLang="zh-CN" dirty="0" smtClean="0"/>
              <a:t>Dao</a:t>
            </a:r>
            <a:r>
              <a:rPr lang="zh-CN" altLang="en-US" dirty="0" smtClean="0"/>
              <a:t>的实现类，</a:t>
            </a:r>
            <a:r>
              <a:rPr lang="en-US" altLang="zh-CN" dirty="0" err="1" smtClean="0"/>
              <a:t>MyBatis</a:t>
            </a:r>
            <a:r>
              <a:rPr lang="zh-CN" altLang="en-US" dirty="0" smtClean="0"/>
              <a:t>在加载时会扫描</a:t>
            </a:r>
            <a:r>
              <a:rPr lang="en-US" altLang="zh-CN" dirty="0" smtClean="0"/>
              <a:t>Dao</a:t>
            </a:r>
            <a:r>
              <a:rPr lang="zh-CN" altLang="en-US" dirty="0" smtClean="0"/>
              <a:t>接口动态生成实现类。</a:t>
            </a:r>
            <a:endParaRPr lang="en-US" altLang="zh-CN" dirty="0" smtClean="0"/>
          </a:p>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2699508" y="1981402"/>
            <a:ext cx="5754148" cy="4138842"/>
          </a:xfrm>
          <a:prstGeom prst="rect">
            <a:avLst/>
          </a:prstGeom>
        </p:spPr>
      </p:pic>
    </p:spTree>
    <p:extLst>
      <p:ext uri="{BB962C8B-B14F-4D97-AF65-F5344CB8AC3E}">
        <p14:creationId xmlns:p14="http://schemas.microsoft.com/office/powerpoint/2010/main" val="298992951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离子">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离子">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Retrospect</Template>
  <TotalTime>1627</TotalTime>
  <Words>1487</Words>
  <Application>Microsoft Office PowerPoint</Application>
  <PresentationFormat>宽屏</PresentationFormat>
  <Paragraphs>148</Paragraphs>
  <Slides>31</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31</vt:i4>
      </vt:variant>
    </vt:vector>
  </HeadingPairs>
  <TitlesOfParts>
    <vt:vector size="37" baseType="lpstr">
      <vt:lpstr>宋体</vt:lpstr>
      <vt:lpstr>Arial</vt:lpstr>
      <vt:lpstr>Century Gothic</vt:lpstr>
      <vt:lpstr>Wingdings</vt:lpstr>
      <vt:lpstr>Wingdings 3</vt:lpstr>
      <vt:lpstr>离子</vt:lpstr>
      <vt:lpstr>组件创建和装配课程作业  张奎</vt:lpstr>
      <vt:lpstr>基于SpringBoot构建用户管理Rest服务</vt:lpstr>
      <vt:lpstr>代码目录</vt:lpstr>
      <vt:lpstr>整体架构图</vt:lpstr>
      <vt:lpstr>SpringBoot配置类图</vt:lpstr>
      <vt:lpstr>Profile切换配置</vt:lpstr>
      <vt:lpstr>Profile切换配置</vt:lpstr>
      <vt:lpstr>Profile切换配置</vt:lpstr>
      <vt:lpstr>通用泛型DAO和Service设计</vt:lpstr>
      <vt:lpstr>通用泛型DAO和Service设计</vt:lpstr>
      <vt:lpstr>通用泛型DAO和Service设计</vt:lpstr>
      <vt:lpstr>动态分页查询设计</vt:lpstr>
      <vt:lpstr>动态分页查询设计</vt:lpstr>
      <vt:lpstr>动态分页查询设计</vt:lpstr>
      <vt:lpstr>动态分页查询设计</vt:lpstr>
      <vt:lpstr>动态分页查询设计</vt:lpstr>
      <vt:lpstr>动态分页查询设计</vt:lpstr>
      <vt:lpstr>动态分页查询设计</vt:lpstr>
      <vt:lpstr>动态分页查询设计</vt:lpstr>
      <vt:lpstr>用户管理Rest服务</vt:lpstr>
      <vt:lpstr>用户管理Rest服务</vt:lpstr>
      <vt:lpstr>用户管理Rest服务</vt:lpstr>
      <vt:lpstr>用户管理Rest服务</vt:lpstr>
      <vt:lpstr>用户管理Rest服务</vt:lpstr>
      <vt:lpstr>用户管理Rest服务</vt:lpstr>
      <vt:lpstr>用户管理Rest服务</vt:lpstr>
      <vt:lpstr>HttpSession存储和共享</vt:lpstr>
      <vt:lpstr>HttpSession存储和共享</vt:lpstr>
      <vt:lpstr>数据操作及Rest服务测试</vt:lpstr>
      <vt:lpstr>数据操作及Rest服务测试</vt:lpstr>
      <vt:lpstr>数据操作及Rest服务测试</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denny</dc:creator>
  <cp:lastModifiedBy>denny</cp:lastModifiedBy>
  <cp:revision>380</cp:revision>
  <dcterms:created xsi:type="dcterms:W3CDTF">2017-08-07T00:48:02Z</dcterms:created>
  <dcterms:modified xsi:type="dcterms:W3CDTF">2017-08-29T05:49:43Z</dcterms:modified>
</cp:coreProperties>
</file>